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1.xml" ContentType="application/vnd.openxmlformats-officedocument.presentationml.notesSlide+xml"/>
  <Override PartName="/ppt/tags/tag77.xml" ContentType="application/vnd.openxmlformats-officedocument.presentationml.tags+xml"/>
  <Override PartName="/ppt/notesSlides/notesSlide3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7.xml" ContentType="application/vnd.openxmlformats-officedocument.presentationml.notesSlide+xml"/>
  <Override PartName="/ppt/tags/tag96.xml" ContentType="application/vnd.openxmlformats-officedocument.presentationml.tags+xml"/>
  <Override PartName="/ppt/notesSlides/notesSlide3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4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8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9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5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52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53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54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5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5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57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8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5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6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6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62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63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6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6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6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67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68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69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0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71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72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73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7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75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76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77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78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79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0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2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8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84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85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86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8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88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89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90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91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92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93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94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95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96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97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98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notesSlides/notesSlide99.xml" ContentType="application/vnd.openxmlformats-officedocument.presentationml.notesSlide+xml"/>
  <Override PartName="/ppt/tags/tag319.xml" ContentType="application/vnd.openxmlformats-officedocument.presentationml.tags+xml"/>
  <Override PartName="/ppt/notesSlides/notesSlide100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01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102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notesSlides/notesSlide103.xml" ContentType="application/vnd.openxmlformats-officedocument.presentationml.notesSlide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104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105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106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07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08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09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10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111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112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113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114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15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116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17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18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19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120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21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122.xml" ContentType="application/vnd.openxmlformats-officedocument.presentationml.notesSlid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123.xml" ContentType="application/vnd.openxmlformats-officedocument.presentationml.notesSlide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124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125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126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127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28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129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30.xml" ContentType="application/vnd.openxmlformats-officedocument.presentationml.notesSlide+xml"/>
  <Override PartName="/ppt/tags/tag417.xml" ContentType="application/vnd.openxmlformats-officedocument.presentationml.tags+xml"/>
  <Override PartName="/ppt/notesSlides/notesSlide131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132.xml" ContentType="application/vnd.openxmlformats-officedocument.presentationml.notesSlide+xml"/>
  <Override PartName="/ppt/tags/tag420.xml" ContentType="application/vnd.openxmlformats-officedocument.presentationml.tags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532" r:id="rId29"/>
    <p:sldId id="425" r:id="rId30"/>
    <p:sldId id="426" r:id="rId31"/>
    <p:sldId id="428" r:id="rId32"/>
    <p:sldId id="533" r:id="rId33"/>
    <p:sldId id="429" r:id="rId34"/>
    <p:sldId id="430" r:id="rId35"/>
    <p:sldId id="431" r:id="rId36"/>
    <p:sldId id="433" r:id="rId37"/>
    <p:sldId id="5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7" r:id="rId70"/>
    <p:sldId id="535" r:id="rId71"/>
    <p:sldId id="469" r:id="rId72"/>
    <p:sldId id="472" r:id="rId73"/>
    <p:sldId id="539" r:id="rId74"/>
    <p:sldId id="540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88" r:id="rId91"/>
    <p:sldId id="489" r:id="rId92"/>
    <p:sldId id="490" r:id="rId93"/>
    <p:sldId id="491" r:id="rId94"/>
    <p:sldId id="492" r:id="rId95"/>
    <p:sldId id="493" r:id="rId96"/>
    <p:sldId id="494" r:id="rId97"/>
    <p:sldId id="495" r:id="rId98"/>
    <p:sldId id="496" r:id="rId99"/>
    <p:sldId id="497" r:id="rId100"/>
    <p:sldId id="498" r:id="rId101"/>
    <p:sldId id="499" r:id="rId102"/>
    <p:sldId id="536" r:id="rId103"/>
    <p:sldId id="501" r:id="rId104"/>
    <p:sldId id="502" r:id="rId105"/>
    <p:sldId id="503" r:id="rId106"/>
    <p:sldId id="504" r:id="rId107"/>
    <p:sldId id="537" r:id="rId108"/>
    <p:sldId id="505" r:id="rId109"/>
    <p:sldId id="506" r:id="rId110"/>
    <p:sldId id="507" r:id="rId111"/>
    <p:sldId id="508" r:id="rId112"/>
    <p:sldId id="509" r:id="rId113"/>
    <p:sldId id="511" r:id="rId114"/>
    <p:sldId id="510" r:id="rId115"/>
    <p:sldId id="512" r:id="rId116"/>
    <p:sldId id="513" r:id="rId117"/>
    <p:sldId id="514" r:id="rId118"/>
    <p:sldId id="515" r:id="rId119"/>
    <p:sldId id="516" r:id="rId120"/>
    <p:sldId id="517" r:id="rId121"/>
    <p:sldId id="518" r:id="rId122"/>
    <p:sldId id="519" r:id="rId123"/>
    <p:sldId id="520" r:id="rId124"/>
    <p:sldId id="521" r:id="rId125"/>
    <p:sldId id="522" r:id="rId126"/>
    <p:sldId id="523" r:id="rId127"/>
    <p:sldId id="524" r:id="rId128"/>
    <p:sldId id="525" r:id="rId129"/>
    <p:sldId id="526" r:id="rId130"/>
    <p:sldId id="527" r:id="rId131"/>
    <p:sldId id="538" r:id="rId132"/>
    <p:sldId id="529" r:id="rId133"/>
    <p:sldId id="530" r:id="rId134"/>
    <p:sldId id="531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 varScale="1">
        <p:scale>
          <a:sx n="131" d="100"/>
          <a:sy n="131" d="100"/>
        </p:scale>
        <p:origin x="-162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4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11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101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102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103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104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105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106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107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19D20-0457-482E-9A4E-BCB05FD318B1}" type="slidenum">
              <a:rPr lang="en-US"/>
              <a:pPr/>
              <a:t>108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668EB-63C5-4C76-A281-58379F203D36}" type="slidenum">
              <a:rPr lang="en-US"/>
              <a:pPr/>
              <a:t>109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A051F-ABB8-465D-8C47-801C5CA8FF4F}" type="slidenum">
              <a:rPr lang="en-US"/>
              <a:pPr/>
              <a:t>110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12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3C0D3-DFD6-4E09-8B48-6E05B8829C9D}" type="slidenum">
              <a:rPr lang="en-US"/>
              <a:pPr/>
              <a:t>111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112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024C6-87C7-4242-B183-695331F6F3C8}" type="slidenum">
              <a:rPr lang="en-US"/>
              <a:pPr/>
              <a:t>113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FCA00-4BD3-4213-A01B-A64121EFA4E8}" type="slidenum">
              <a:rPr lang="en-US"/>
              <a:pPr/>
              <a:t>114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115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116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117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118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119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120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13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121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122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123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124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125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126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127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128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129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130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14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131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132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133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134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15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16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17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18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19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20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21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22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F61A6-2541-4277-A2F9-36E5595FA60B}" type="slidenum">
              <a:rPr lang="en-US"/>
              <a:pPr/>
              <a:t>23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24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25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24AF9-8E72-4B4E-8C5A-1E1E37A3B6CF}" type="slidenum">
              <a:rPr lang="en-US"/>
              <a:pPr/>
              <a:t>26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27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920F2-DC38-4F6F-A77B-A47900AD3A10}" type="slidenum">
              <a:rPr lang="en-US"/>
              <a:pPr/>
              <a:t>30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32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33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34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35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36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37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38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39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40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41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42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0CE31-B9AB-4E8F-85BF-F6B5053178B4}" type="slidenum">
              <a:rPr lang="en-US"/>
              <a:pPr/>
              <a:t>43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44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45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46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47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48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49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50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51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52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53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90720-7D24-47BC-B4CC-ADBEC2621C87}" type="slidenum">
              <a:rPr lang="en-US"/>
              <a:pPr/>
              <a:t>54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55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56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73AFB-06D8-44D8-869F-85B0E026D068}" type="slidenum">
              <a:rPr lang="en-US"/>
              <a:pPr/>
              <a:t>57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58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59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60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43E8E-3198-4483-8CE5-D7EA68858CBD}" type="slidenum">
              <a:rPr lang="en-US"/>
              <a:pPr/>
              <a:t>61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62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00EB5-F414-42B8-9E69-B057DE5BC989}" type="slidenum">
              <a:rPr lang="en-US"/>
              <a:pPr/>
              <a:t>63</a:t>
            </a:fld>
            <a:endParaRPr lang="en-US"/>
          </a:p>
        </p:txBody>
      </p:sp>
      <p:sp>
        <p:nvSpPr>
          <p:cNvPr id="142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349C43-1199-4F71-BC7B-6A4E9346E921}" type="slidenum">
              <a:rPr lang="en-US"/>
              <a:pPr/>
              <a:t>64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E1A18-7F52-4A81-B492-26613CD9EBDF}" type="slidenum">
              <a:rPr lang="en-US"/>
              <a:pPr/>
              <a:t>65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4A452-600B-4266-A186-5B72F9BB75FD}" type="slidenum">
              <a:rPr lang="en-US"/>
              <a:pPr/>
              <a:t>66</a:t>
            </a:fld>
            <a:endParaRPr 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17798-D3EE-48B6-AB9B-E3071B702F06}" type="slidenum">
              <a:rPr lang="en-US"/>
              <a:pPr/>
              <a:t>67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68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69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70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72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73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74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75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2694D-31F9-4D20-B041-DD5A132283FB}" type="slidenum">
              <a:rPr lang="en-US"/>
              <a:pPr/>
              <a:t>76</a:t>
            </a:fld>
            <a:endParaRPr lang="en-US"/>
          </a:p>
        </p:txBody>
      </p:sp>
      <p:sp>
        <p:nvSpPr>
          <p:cNvPr id="142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77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78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79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80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81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82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83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84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85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86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87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88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89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90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10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91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92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93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94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95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96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97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98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99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100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wmf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notesSlide" Target="../notesSlides/notesSlide99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6.wmf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tags" Target="../tags/tag345.xml"/><Relationship Id="rId7" Type="http://schemas.openxmlformats.org/officeDocument/2006/relationships/notesSlide" Target="../notesSlides/notesSlide109.xml"/><Relationship Id="rId2" Type="http://schemas.openxmlformats.org/officeDocument/2006/relationships/tags" Target="../tags/tag344.xml"/><Relationship Id="rId1" Type="http://schemas.openxmlformats.org/officeDocument/2006/relationships/vmlDrawing" Target="../drawings/vmlDrawing6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9" Type="http://schemas.openxmlformats.org/officeDocument/2006/relationships/image" Target="../media/image73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notesSlide" Target="../notesSlides/notesSlide1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tags" Target="../tags/tag353.xml"/><Relationship Id="rId7" Type="http://schemas.openxmlformats.org/officeDocument/2006/relationships/oleObject" Target="../embeddings/oleObject75.bin"/><Relationship Id="rId2" Type="http://schemas.openxmlformats.org/officeDocument/2006/relationships/tags" Target="../tags/tag352.xml"/><Relationship Id="rId1" Type="http://schemas.openxmlformats.org/officeDocument/2006/relationships/vmlDrawing" Target="../drawings/vmlDrawing70.vml"/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tags" Target="../tags/tag356.xml"/><Relationship Id="rId7" Type="http://schemas.openxmlformats.org/officeDocument/2006/relationships/oleObject" Target="../embeddings/oleObject76.bin"/><Relationship Id="rId2" Type="http://schemas.openxmlformats.org/officeDocument/2006/relationships/tags" Target="../tags/tag355.xml"/><Relationship Id="rId1" Type="http://schemas.openxmlformats.org/officeDocument/2006/relationships/vmlDrawing" Target="../drawings/vmlDrawing71.vml"/><Relationship Id="rId6" Type="http://schemas.openxmlformats.org/officeDocument/2006/relationships/notesSlide" Target="../notesSlides/notesSlide1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tags" Target="../tags/tag359.xml"/><Relationship Id="rId7" Type="http://schemas.openxmlformats.org/officeDocument/2006/relationships/oleObject" Target="../embeddings/oleObject77.bin"/><Relationship Id="rId2" Type="http://schemas.openxmlformats.org/officeDocument/2006/relationships/tags" Target="../tags/tag358.xml"/><Relationship Id="rId1" Type="http://schemas.openxmlformats.org/officeDocument/2006/relationships/vmlDrawing" Target="../drawings/vmlDrawing72.vml"/><Relationship Id="rId6" Type="http://schemas.openxmlformats.org/officeDocument/2006/relationships/notesSlide" Target="../notesSlides/notesSlide1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notesSlide" Target="../notesSlides/notesSlide1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7.wmf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tags" Target="../tags/tag378.xml"/><Relationship Id="rId7" Type="http://schemas.openxmlformats.org/officeDocument/2006/relationships/notesSlide" Target="../notesSlides/notesSlide119.xml"/><Relationship Id="rId2" Type="http://schemas.openxmlformats.org/officeDocument/2006/relationships/tags" Target="../tags/tag377.xml"/><Relationship Id="rId1" Type="http://schemas.openxmlformats.org/officeDocument/2006/relationships/vmlDrawing" Target="../drawings/vmlDrawing7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9" Type="http://schemas.openxmlformats.org/officeDocument/2006/relationships/image" Target="../media/image77.w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tags" Target="../tags/tag382.xml"/><Relationship Id="rId7" Type="http://schemas.openxmlformats.org/officeDocument/2006/relationships/oleObject" Target="../embeddings/oleObject79.bin"/><Relationship Id="rId2" Type="http://schemas.openxmlformats.org/officeDocument/2006/relationships/tags" Target="../tags/tag381.xml"/><Relationship Id="rId1" Type="http://schemas.openxmlformats.org/officeDocument/2006/relationships/vmlDrawing" Target="../drawings/vmlDrawing74.vml"/><Relationship Id="rId6" Type="http://schemas.openxmlformats.org/officeDocument/2006/relationships/notesSlide" Target="../notesSlides/notesSlide1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tags" Target="../tags/tag385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384.xml"/><Relationship Id="rId1" Type="http://schemas.openxmlformats.org/officeDocument/2006/relationships/vmlDrawing" Target="../drawings/vmlDrawing7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9" Type="http://schemas.openxmlformats.org/officeDocument/2006/relationships/image" Target="../media/image79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tags" Target="../tags/tag389.xml"/><Relationship Id="rId7" Type="http://schemas.openxmlformats.org/officeDocument/2006/relationships/notesSlide" Target="../notesSlides/notesSlide122.xml"/><Relationship Id="rId2" Type="http://schemas.openxmlformats.org/officeDocument/2006/relationships/tags" Target="../tags/tag388.xml"/><Relationship Id="rId1" Type="http://schemas.openxmlformats.org/officeDocument/2006/relationships/vmlDrawing" Target="../drawings/vmlDrawing7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9" Type="http://schemas.openxmlformats.org/officeDocument/2006/relationships/image" Target="../media/image80.w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notesSlide" Target="../notesSlides/notesSlide1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9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5.xml"/><Relationship Id="rId3" Type="http://schemas.openxmlformats.org/officeDocument/2006/relationships/tags" Target="../tags/tag4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00.xml"/><Relationship Id="rId1" Type="http://schemas.openxmlformats.org/officeDocument/2006/relationships/vmlDrawing" Target="../drawings/vmlDrawing77.v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10" Type="http://schemas.openxmlformats.org/officeDocument/2006/relationships/image" Target="../media/image81.wmf"/><Relationship Id="rId4" Type="http://schemas.openxmlformats.org/officeDocument/2006/relationships/tags" Target="../tags/tag402.xml"/><Relationship Id="rId9" Type="http://schemas.openxmlformats.org/officeDocument/2006/relationships/oleObject" Target="../embeddings/oleObject82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7" Type="http://schemas.openxmlformats.org/officeDocument/2006/relationships/image" Target="../media/image82.wmf"/><Relationship Id="rId2" Type="http://schemas.openxmlformats.org/officeDocument/2006/relationships/tags" Target="../tags/tag405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83.bin"/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408.xml"/><Relationship Id="rId7" Type="http://schemas.openxmlformats.org/officeDocument/2006/relationships/image" Target="../media/image83.wmf"/><Relationship Id="rId2" Type="http://schemas.openxmlformats.org/officeDocument/2006/relationships/tags" Target="../tags/tag40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84.bin"/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notesSlide" Target="../notesSlides/notesSlide1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8.wmf"/><Relationship Id="rId2" Type="http://schemas.openxmlformats.org/officeDocument/2006/relationships/tags" Target="../tags/tag1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4" Type="http://schemas.openxmlformats.org/officeDocument/2006/relationships/notesSlide" Target="../notesSlides/notesSlide12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4" Type="http://schemas.openxmlformats.org/officeDocument/2006/relationships/notesSlide" Target="../notesSlides/notesSlide13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4" Type="http://schemas.openxmlformats.org/officeDocument/2006/relationships/notesSlide" Target="../notesSlides/notesSlide1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9.wmf"/><Relationship Id="rId2" Type="http://schemas.openxmlformats.org/officeDocument/2006/relationships/tags" Target="../tags/tag1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0.wmf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1.wmf"/><Relationship Id="rId2" Type="http://schemas.openxmlformats.org/officeDocument/2006/relationships/tags" Target="../tags/tag2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2.wmf"/><Relationship Id="rId2" Type="http://schemas.openxmlformats.org/officeDocument/2006/relationships/tags" Target="../tags/tag2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3.wmf"/><Relationship Id="rId2" Type="http://schemas.openxmlformats.org/officeDocument/2006/relationships/tags" Target="../tags/tag2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29.xml"/><Relationship Id="rId7" Type="http://schemas.openxmlformats.org/officeDocument/2006/relationships/oleObject" Target="../embeddings/oleObject12.bin"/><Relationship Id="rId2" Type="http://schemas.openxmlformats.org/officeDocument/2006/relationships/tags" Target="../tags/tag28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32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tags" Target="../tags/tag36.xml"/><Relationship Id="rId7" Type="http://schemas.openxmlformats.org/officeDocument/2006/relationships/oleObject" Target="../embeddings/oleObject14.bin"/><Relationship Id="rId2" Type="http://schemas.openxmlformats.org/officeDocument/2006/relationships/tags" Target="../tags/tag35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7.wmf"/><Relationship Id="rId2" Type="http://schemas.openxmlformats.org/officeDocument/2006/relationships/tags" Target="../tags/tag3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6.v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14.wmf"/><Relationship Id="rId4" Type="http://schemas.openxmlformats.org/officeDocument/2006/relationships/tags" Target="../tags/tag47.xml"/><Relationship Id="rId9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8.wmf"/><Relationship Id="rId2" Type="http://schemas.openxmlformats.org/officeDocument/2006/relationships/tags" Target="../tags/tag5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56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1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w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68.xml"/><Relationship Id="rId7" Type="http://schemas.openxmlformats.org/officeDocument/2006/relationships/oleObject" Target="../embeddings/oleObject19.bin"/><Relationship Id="rId2" Type="http://schemas.openxmlformats.org/officeDocument/2006/relationships/tags" Target="../tags/tag67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79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78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tags" Target="../tags/tag98.xml"/><Relationship Id="rId7" Type="http://schemas.openxmlformats.org/officeDocument/2006/relationships/oleObject" Target="../embeddings/oleObject21.bin"/><Relationship Id="rId2" Type="http://schemas.openxmlformats.org/officeDocument/2006/relationships/tags" Target="../tags/tag97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01.xml"/><Relationship Id="rId7" Type="http://schemas.openxmlformats.org/officeDocument/2006/relationships/notesSlide" Target="../notesSlides/notesSlide40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2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105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9" Type="http://schemas.openxmlformats.org/officeDocument/2006/relationships/image" Target="../media/image2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109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24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113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2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117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9" Type="http://schemas.openxmlformats.org/officeDocument/2006/relationships/image" Target="../media/image26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121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9" Type="http://schemas.openxmlformats.org/officeDocument/2006/relationships/image" Target="../media/image2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125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9" Type="http://schemas.openxmlformats.org/officeDocument/2006/relationships/image" Target="../media/image28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129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9" Type="http://schemas.openxmlformats.org/officeDocument/2006/relationships/image" Target="../media/image29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133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3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tags" Target="../tags/tag137.xml"/><Relationship Id="rId7" Type="http://schemas.openxmlformats.org/officeDocument/2006/relationships/oleObject" Target="../embeddings/oleObject31.bin"/><Relationship Id="rId2" Type="http://schemas.openxmlformats.org/officeDocument/2006/relationships/tags" Target="../tags/tag136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tags" Target="../tags/tag140.xml"/><Relationship Id="rId7" Type="http://schemas.openxmlformats.org/officeDocument/2006/relationships/oleObject" Target="../embeddings/oleObject32.bin"/><Relationship Id="rId2" Type="http://schemas.openxmlformats.org/officeDocument/2006/relationships/tags" Target="../tags/tag139.xml"/><Relationship Id="rId1" Type="http://schemas.openxmlformats.org/officeDocument/2006/relationships/vmlDrawing" Target="../drawings/vmlDrawing32.v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tags" Target="../tags/tag143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42.xml"/><Relationship Id="rId1" Type="http://schemas.openxmlformats.org/officeDocument/2006/relationships/vmlDrawing" Target="../drawings/vmlDrawing33.v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6.xml"/><Relationship Id="rId7" Type="http://schemas.openxmlformats.org/officeDocument/2006/relationships/oleObject" Target="../embeddings/oleObject34.bin"/><Relationship Id="rId2" Type="http://schemas.openxmlformats.org/officeDocument/2006/relationships/tags" Target="../tags/tag145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wmf"/><Relationship Id="rId4" Type="http://schemas.openxmlformats.org/officeDocument/2006/relationships/tags" Target="../tags/tag147.xml"/><Relationship Id="rId9" Type="http://schemas.openxmlformats.org/officeDocument/2006/relationships/oleObject" Target="../embeddings/oleObject3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tags" Target="../tags/tag149.xml"/><Relationship Id="rId7" Type="http://schemas.openxmlformats.org/officeDocument/2006/relationships/oleObject" Target="../embeddings/oleObject36.bin"/><Relationship Id="rId2" Type="http://schemas.openxmlformats.org/officeDocument/2006/relationships/tags" Target="../tags/tag148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wmf"/><Relationship Id="rId4" Type="http://schemas.openxmlformats.org/officeDocument/2006/relationships/tags" Target="../tags/tag150.xml"/><Relationship Id="rId9" Type="http://schemas.openxmlformats.org/officeDocument/2006/relationships/oleObject" Target="../embeddings/oleObject37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tags" Target="../tags/tag152.xml"/><Relationship Id="rId7" Type="http://schemas.openxmlformats.org/officeDocument/2006/relationships/oleObject" Target="../embeddings/oleObject38.bin"/><Relationship Id="rId2" Type="http://schemas.openxmlformats.org/officeDocument/2006/relationships/tags" Target="../tags/tag151.xml"/><Relationship Id="rId1" Type="http://schemas.openxmlformats.org/officeDocument/2006/relationships/vmlDrawing" Target="../drawings/vmlDrawing36.v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wmf"/><Relationship Id="rId4" Type="http://schemas.openxmlformats.org/officeDocument/2006/relationships/tags" Target="../tags/tag153.xml"/><Relationship Id="rId9" Type="http://schemas.openxmlformats.org/officeDocument/2006/relationships/oleObject" Target="../embeddings/oleObject39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155.xml"/><Relationship Id="rId7" Type="http://schemas.openxmlformats.org/officeDocument/2006/relationships/oleObject" Target="../embeddings/oleObject40.bin"/><Relationship Id="rId2" Type="http://schemas.openxmlformats.org/officeDocument/2006/relationships/tags" Target="../tags/tag154.xml"/><Relationship Id="rId1" Type="http://schemas.openxmlformats.org/officeDocument/2006/relationships/vmlDrawing" Target="../drawings/vmlDrawing37.v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6.xml"/><Relationship Id="rId9" Type="http://schemas.openxmlformats.org/officeDocument/2006/relationships/oleObject" Target="../embeddings/oleObject4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tags" Target="../tags/tag158.xml"/><Relationship Id="rId7" Type="http://schemas.openxmlformats.org/officeDocument/2006/relationships/oleObject" Target="../embeddings/oleObject42.bin"/><Relationship Id="rId2" Type="http://schemas.openxmlformats.org/officeDocument/2006/relationships/tags" Target="../tags/tag157.xml"/><Relationship Id="rId1" Type="http://schemas.openxmlformats.org/officeDocument/2006/relationships/vmlDrawing" Target="../drawings/vmlDrawing38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wmf"/><Relationship Id="rId4" Type="http://schemas.openxmlformats.org/officeDocument/2006/relationships/tags" Target="../tags/tag159.xml"/><Relationship Id="rId9" Type="http://schemas.openxmlformats.org/officeDocument/2006/relationships/oleObject" Target="../embeddings/oleObject4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42.wmf"/><Relationship Id="rId2" Type="http://schemas.openxmlformats.org/officeDocument/2006/relationships/tags" Target="../tags/tag16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44.bin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7" Type="http://schemas.openxmlformats.org/officeDocument/2006/relationships/image" Target="../media/image43.wmf"/><Relationship Id="rId2" Type="http://schemas.openxmlformats.org/officeDocument/2006/relationships/tags" Target="../tags/tag16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44.wmf"/><Relationship Id="rId2" Type="http://schemas.openxmlformats.org/officeDocument/2006/relationships/tags" Target="../tags/tag164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45.wmf"/><Relationship Id="rId2" Type="http://schemas.openxmlformats.org/officeDocument/2006/relationships/tags" Target="../tags/tag166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tags" Target="../tags/tag169.xml"/><Relationship Id="rId7" Type="http://schemas.openxmlformats.org/officeDocument/2006/relationships/oleObject" Target="../embeddings/oleObject48.bin"/><Relationship Id="rId2" Type="http://schemas.openxmlformats.org/officeDocument/2006/relationships/tags" Target="../tags/tag168.xml"/><Relationship Id="rId1" Type="http://schemas.openxmlformats.org/officeDocument/2006/relationships/vmlDrawing" Target="../drawings/vmlDrawing43.v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tags" Target="../tags/tag172.xml"/><Relationship Id="rId7" Type="http://schemas.openxmlformats.org/officeDocument/2006/relationships/oleObject" Target="../embeddings/oleObject49.bin"/><Relationship Id="rId2" Type="http://schemas.openxmlformats.org/officeDocument/2006/relationships/tags" Target="../tags/tag171.xml"/><Relationship Id="rId1" Type="http://schemas.openxmlformats.org/officeDocument/2006/relationships/vmlDrawing" Target="../drawings/vmlDrawing44.v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tags" Target="../tags/tag175.xml"/><Relationship Id="rId7" Type="http://schemas.openxmlformats.org/officeDocument/2006/relationships/oleObject" Target="../embeddings/oleObject50.bin"/><Relationship Id="rId2" Type="http://schemas.openxmlformats.org/officeDocument/2006/relationships/tags" Target="../tags/tag174.xml"/><Relationship Id="rId1" Type="http://schemas.openxmlformats.org/officeDocument/2006/relationships/vmlDrawing" Target="../drawings/vmlDrawing45.v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tags" Target="../tags/tag178.xml"/><Relationship Id="rId7" Type="http://schemas.openxmlformats.org/officeDocument/2006/relationships/oleObject" Target="../embeddings/oleObject51.bin"/><Relationship Id="rId2" Type="http://schemas.openxmlformats.org/officeDocument/2006/relationships/tags" Target="../tags/tag177.xml"/><Relationship Id="rId1" Type="http://schemas.openxmlformats.org/officeDocument/2006/relationships/vmlDrawing" Target="../drawings/vmlDrawing46.v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tags" Target="../tags/tag181.xml"/><Relationship Id="rId7" Type="http://schemas.openxmlformats.org/officeDocument/2006/relationships/oleObject" Target="../embeddings/oleObject52.bin"/><Relationship Id="rId2" Type="http://schemas.openxmlformats.org/officeDocument/2006/relationships/tags" Target="../tags/tag180.xml"/><Relationship Id="rId1" Type="http://schemas.openxmlformats.org/officeDocument/2006/relationships/vmlDrawing" Target="../drawings/vmlDrawing47.v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tags" Target="../tags/tag184.xml"/><Relationship Id="rId7" Type="http://schemas.openxmlformats.org/officeDocument/2006/relationships/oleObject" Target="../embeddings/oleObject53.bin"/><Relationship Id="rId2" Type="http://schemas.openxmlformats.org/officeDocument/2006/relationships/tags" Target="../tags/tag183.xml"/><Relationship Id="rId1" Type="http://schemas.openxmlformats.org/officeDocument/2006/relationships/vmlDrawing" Target="../drawings/vmlDrawing48.v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189.xml"/><Relationship Id="rId7" Type="http://schemas.openxmlformats.org/officeDocument/2006/relationships/notesSlide" Target="../notesSlides/notesSlide68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4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image" Target="../media/image5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tags" Target="../tags/tag210.xml"/><Relationship Id="rId7" Type="http://schemas.openxmlformats.org/officeDocument/2006/relationships/oleObject" Target="../embeddings/oleObject55.bin"/><Relationship Id="rId2" Type="http://schemas.openxmlformats.org/officeDocument/2006/relationships/tags" Target="../tags/tag209.xml"/><Relationship Id="rId1" Type="http://schemas.openxmlformats.org/officeDocument/2006/relationships/vmlDrawing" Target="../drawings/vmlDrawing50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tags" Target="../tags/tag213.xml"/><Relationship Id="rId7" Type="http://schemas.openxmlformats.org/officeDocument/2006/relationships/oleObject" Target="../embeddings/oleObject56.bin"/><Relationship Id="rId2" Type="http://schemas.openxmlformats.org/officeDocument/2006/relationships/tags" Target="../tags/tag212.xml"/><Relationship Id="rId1" Type="http://schemas.openxmlformats.org/officeDocument/2006/relationships/vmlDrawing" Target="../drawings/vmlDrawing51.v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tags" Target="../tags/tag219.xml"/><Relationship Id="rId7" Type="http://schemas.openxmlformats.org/officeDocument/2006/relationships/oleObject" Target="../embeddings/oleObject57.bin"/><Relationship Id="rId2" Type="http://schemas.openxmlformats.org/officeDocument/2006/relationships/tags" Target="../tags/tag218.xml"/><Relationship Id="rId1" Type="http://schemas.openxmlformats.org/officeDocument/2006/relationships/vmlDrawing" Target="../drawings/vmlDrawing52.vml"/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tags" Target="../tags/tag222.xml"/><Relationship Id="rId7" Type="http://schemas.openxmlformats.org/officeDocument/2006/relationships/oleObject" Target="../embeddings/oleObject58.bin"/><Relationship Id="rId2" Type="http://schemas.openxmlformats.org/officeDocument/2006/relationships/tags" Target="../tags/tag221.xml"/><Relationship Id="rId1" Type="http://schemas.openxmlformats.org/officeDocument/2006/relationships/vmlDrawing" Target="../drawings/vmlDrawing53.v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tags" Target="../tags/tag225.xml"/><Relationship Id="rId7" Type="http://schemas.openxmlformats.org/officeDocument/2006/relationships/oleObject" Target="../embeddings/oleObject59.bin"/><Relationship Id="rId2" Type="http://schemas.openxmlformats.org/officeDocument/2006/relationships/tags" Target="../tags/tag224.xml"/><Relationship Id="rId1" Type="http://schemas.openxmlformats.org/officeDocument/2006/relationships/vmlDrawing" Target="../drawings/vmlDrawing54.vml"/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tags" Target="../tags/tag228.xml"/><Relationship Id="rId7" Type="http://schemas.openxmlformats.org/officeDocument/2006/relationships/notesSlide" Target="../notesSlides/notesSlide80.xml"/><Relationship Id="rId2" Type="http://schemas.openxmlformats.org/officeDocument/2006/relationships/tags" Target="../tags/tag227.xml"/><Relationship Id="rId1" Type="http://schemas.openxmlformats.org/officeDocument/2006/relationships/vmlDrawing" Target="../drawings/vmlDrawing5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9" Type="http://schemas.openxmlformats.org/officeDocument/2006/relationships/image" Target="../media/image58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tags" Target="../tags/tag232.xml"/><Relationship Id="rId7" Type="http://schemas.openxmlformats.org/officeDocument/2006/relationships/notesSlide" Target="../notesSlides/notesSlide81.xml"/><Relationship Id="rId2" Type="http://schemas.openxmlformats.org/officeDocument/2006/relationships/tags" Target="../tags/tag231.xml"/><Relationship Id="rId1" Type="http://schemas.openxmlformats.org/officeDocument/2006/relationships/vmlDrawing" Target="../drawings/vmlDrawing5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9" Type="http://schemas.openxmlformats.org/officeDocument/2006/relationships/image" Target="../media/image59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40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239.xml"/><Relationship Id="rId1" Type="http://schemas.openxmlformats.org/officeDocument/2006/relationships/vmlDrawing" Target="../drawings/vmlDrawing5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9" Type="http://schemas.openxmlformats.org/officeDocument/2006/relationships/image" Target="../media/image60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5.xml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7.xml"/><Relationship Id="rId1" Type="http://schemas.openxmlformats.org/officeDocument/2006/relationships/vmlDrawing" Target="../drawings/vmlDrawing58.v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10" Type="http://schemas.openxmlformats.org/officeDocument/2006/relationships/image" Target="../media/image61.wmf"/><Relationship Id="rId4" Type="http://schemas.openxmlformats.org/officeDocument/2006/relationships/tags" Target="../tags/tag249.xml"/><Relationship Id="rId9" Type="http://schemas.openxmlformats.org/officeDocument/2006/relationships/oleObject" Target="../embeddings/oleObject63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tags" Target="../tags/tag253.xml"/><Relationship Id="rId7" Type="http://schemas.openxmlformats.org/officeDocument/2006/relationships/notesSlide" Target="../notesSlides/notesSlide86.xml"/><Relationship Id="rId2" Type="http://schemas.openxmlformats.org/officeDocument/2006/relationships/tags" Target="../tags/tag252.xml"/><Relationship Id="rId1" Type="http://schemas.openxmlformats.org/officeDocument/2006/relationships/vmlDrawing" Target="../drawings/vmlDrawing5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image" Target="../media/image62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tags" Target="../tags/tag257.xml"/><Relationship Id="rId7" Type="http://schemas.openxmlformats.org/officeDocument/2006/relationships/notesSlide" Target="../notesSlides/notesSlide87.xml"/><Relationship Id="rId2" Type="http://schemas.openxmlformats.org/officeDocument/2006/relationships/tags" Target="../tags/tag256.xml"/><Relationship Id="rId1" Type="http://schemas.openxmlformats.org/officeDocument/2006/relationships/vmlDrawing" Target="../drawings/vmlDrawing6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9" Type="http://schemas.openxmlformats.org/officeDocument/2006/relationships/image" Target="../media/image6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9.xml"/><Relationship Id="rId3" Type="http://schemas.openxmlformats.org/officeDocument/2006/relationships/tags" Target="../tags/tag26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3.xml"/><Relationship Id="rId1" Type="http://schemas.openxmlformats.org/officeDocument/2006/relationships/vmlDrawing" Target="../drawings/vmlDrawing61.v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10" Type="http://schemas.openxmlformats.org/officeDocument/2006/relationships/image" Target="../media/image64.wmf"/><Relationship Id="rId4" Type="http://schemas.openxmlformats.org/officeDocument/2006/relationships/tags" Target="../tags/tag265.xml"/><Relationship Id="rId9" Type="http://schemas.openxmlformats.org/officeDocument/2006/relationships/oleObject" Target="../embeddings/oleObject66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0.xml"/><Relationship Id="rId3" Type="http://schemas.openxmlformats.org/officeDocument/2006/relationships/tags" Target="../tags/tag26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8.xml"/><Relationship Id="rId1" Type="http://schemas.openxmlformats.org/officeDocument/2006/relationships/vmlDrawing" Target="../drawings/vmlDrawing62.v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10" Type="http://schemas.openxmlformats.org/officeDocument/2006/relationships/image" Target="../media/image65.wmf"/><Relationship Id="rId4" Type="http://schemas.openxmlformats.org/officeDocument/2006/relationships/tags" Target="../tags/tag270.xml"/><Relationship Id="rId9" Type="http://schemas.openxmlformats.org/officeDocument/2006/relationships/oleObject" Target="../embeddings/oleObject67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73.xml"/><Relationship Id="rId1" Type="http://schemas.openxmlformats.org/officeDocument/2006/relationships/vmlDrawing" Target="../drawings/vmlDrawing63.v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10" Type="http://schemas.openxmlformats.org/officeDocument/2006/relationships/image" Target="../media/image66.wmf"/><Relationship Id="rId4" Type="http://schemas.openxmlformats.org/officeDocument/2006/relationships/tags" Target="../tags/tag275.xml"/><Relationship Id="rId9" Type="http://schemas.openxmlformats.org/officeDocument/2006/relationships/oleObject" Target="../embeddings/oleObject68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7" Type="http://schemas.openxmlformats.org/officeDocument/2006/relationships/notesSlide" Target="../notesSlides/notesSlide92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2.xml"/><Relationship Id="rId4" Type="http://schemas.openxmlformats.org/officeDocument/2006/relationships/tags" Target="../tags/tag28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7" Type="http://schemas.openxmlformats.org/officeDocument/2006/relationships/notesSlide" Target="../notesSlides/notesSlide93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7.xml"/><Relationship Id="rId4" Type="http://schemas.openxmlformats.org/officeDocument/2006/relationships/tags" Target="../tags/tag2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4.xml"/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" Type="http://schemas.openxmlformats.org/officeDocument/2006/relationships/vmlDrawing" Target="../drawings/vmlDrawing64.v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10" Type="http://schemas.openxmlformats.org/officeDocument/2006/relationships/image" Target="../media/image67.wmf"/><Relationship Id="rId4" Type="http://schemas.openxmlformats.org/officeDocument/2006/relationships/tags" Target="../tags/tag290.xml"/><Relationship Id="rId9" Type="http://schemas.openxmlformats.org/officeDocument/2006/relationships/oleObject" Target="../embeddings/oleObject69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5.xml"/><Relationship Id="rId3" Type="http://schemas.openxmlformats.org/officeDocument/2006/relationships/tags" Target="../tags/tag29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3.xml"/><Relationship Id="rId1" Type="http://schemas.openxmlformats.org/officeDocument/2006/relationships/vmlDrawing" Target="../drawings/vmlDrawing65.v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10" Type="http://schemas.openxmlformats.org/officeDocument/2006/relationships/image" Target="../media/image68.wmf"/><Relationship Id="rId4" Type="http://schemas.openxmlformats.org/officeDocument/2006/relationships/tags" Target="../tags/tag295.xml"/><Relationship Id="rId9" Type="http://schemas.openxmlformats.org/officeDocument/2006/relationships/oleObject" Target="../embeddings/oleObject70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2" Type="http://schemas.openxmlformats.org/officeDocument/2006/relationships/tags" Target="../tags/tag298.xml"/><Relationship Id="rId1" Type="http://schemas.openxmlformats.org/officeDocument/2006/relationships/vmlDrawing" Target="../drawings/vmlDrawing66.vml"/><Relationship Id="rId6" Type="http://schemas.openxmlformats.org/officeDocument/2006/relationships/tags" Target="../tags/tag302.xml"/><Relationship Id="rId11" Type="http://schemas.openxmlformats.org/officeDocument/2006/relationships/image" Target="../media/image69.wmf"/><Relationship Id="rId5" Type="http://schemas.openxmlformats.org/officeDocument/2006/relationships/tags" Target="../tags/tag301.xml"/><Relationship Id="rId10" Type="http://schemas.openxmlformats.org/officeDocument/2006/relationships/oleObject" Target="../embeddings/oleObject71.bin"/><Relationship Id="rId4" Type="http://schemas.openxmlformats.org/officeDocument/2006/relationships/tags" Target="../tags/tag300.xml"/><Relationship Id="rId9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7.xml"/><Relationship Id="rId3" Type="http://schemas.openxmlformats.org/officeDocument/2006/relationships/tags" Target="../tags/tag3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4.xml"/><Relationship Id="rId1" Type="http://schemas.openxmlformats.org/officeDocument/2006/relationships/vmlDrawing" Target="../drawings/vmlDrawing67.v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10" Type="http://schemas.openxmlformats.org/officeDocument/2006/relationships/image" Target="../media/image70.wmf"/><Relationship Id="rId4" Type="http://schemas.openxmlformats.org/officeDocument/2006/relationships/tags" Target="../tags/tag306.xml"/><Relationship Id="rId9" Type="http://schemas.openxmlformats.org/officeDocument/2006/relationships/oleObject" Target="../embeddings/oleObject72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8.xml"/><Relationship Id="rId3" Type="http://schemas.openxmlformats.org/officeDocument/2006/relationships/tags" Target="../tags/tag31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9.xml"/><Relationship Id="rId1" Type="http://schemas.openxmlformats.org/officeDocument/2006/relationships/vmlDrawing" Target="../drawings/vmlDrawing68.v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10" Type="http://schemas.openxmlformats.org/officeDocument/2006/relationships/image" Target="../media/image71.wmf"/><Relationship Id="rId4" Type="http://schemas.openxmlformats.org/officeDocument/2006/relationships/tags" Target="../tags/tag311.xml"/><Relationship Id="rId9" Type="http://schemas.openxmlformats.org/officeDocument/2006/relationships/oleObject" Target="../embeddings/oleObject7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</a:t>
            </a:r>
            <a:r>
              <a:rPr lang="en-US" b="1" dirty="0">
                <a:solidFill>
                  <a:schemeClr val="accent1"/>
                </a:solidFill>
              </a:rPr>
              <a:t>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instruction</a:t>
            </a:r>
          </a:p>
        </p:txBody>
      </p:sp>
      <p:graphicFrame>
        <p:nvGraphicFramePr>
          <p:cNvPr id="131379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08492304"/>
              </p:ext>
            </p:extLst>
          </p:nvPr>
        </p:nvGraphicFramePr>
        <p:xfrm>
          <a:off x="914401" y="2645992"/>
          <a:ext cx="8153399" cy="177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4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645992"/>
                        <a:ext cx="8153399" cy="1773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4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endParaRPr lang="en-US" sz="1600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 </a:t>
            </a:r>
            <a:r>
              <a:rPr lang="en-US" sz="1600" i="1" dirty="0" smtClean="0">
                <a:latin typeface="Courier New" pitchFamily="49" charset="0"/>
              </a:rPr>
              <a:t>[</a:t>
            </a:r>
            <a:r>
              <a:rPr lang="en-US" sz="1600" i="1" dirty="0" err="1" smtClean="0">
                <a:latin typeface="Courier New" pitchFamily="49" charset="0"/>
              </a:rPr>
              <a:t>RegWriteE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AND </a:t>
            </a:r>
            <a:r>
              <a:rPr lang="en-US" sz="1600" dirty="0" smtClean="0">
                <a:latin typeface="Courier New" pitchFamily="49" charset="0"/>
              </a:rPr>
              <a:t>((</a:t>
            </a:r>
            <a:r>
              <a:rPr lang="en-US" sz="1600" i="1" dirty="0" err="1" smtClean="0">
                <a:latin typeface="Courier New" pitchFamily="49" charset="0"/>
              </a:rPr>
              <a:t>WriteRegE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== </a:t>
            </a:r>
            <a:r>
              <a:rPr lang="en-US" sz="1600" i="1" dirty="0" err="1" smtClean="0">
                <a:latin typeface="Courier New" pitchFamily="49" charset="0"/>
              </a:rPr>
              <a:t>rsD</a:t>
            </a:r>
            <a:r>
              <a:rPr lang="en-US" sz="1600" i="1" dirty="0" smtClean="0">
                <a:latin typeface="Courier New" pitchFamily="49" charset="0"/>
              </a:rPr>
              <a:t>)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OR </a:t>
            </a:r>
            <a:r>
              <a:rPr lang="en-US" sz="1600" dirty="0" smtClean="0">
                <a:latin typeface="Courier New" pitchFamily="49" charset="0"/>
              </a:rPr>
              <a:t>(</a:t>
            </a:r>
            <a:r>
              <a:rPr lang="en-US" sz="1600" i="1" dirty="0" err="1" smtClean="0">
                <a:latin typeface="Courier New" pitchFamily="49" charset="0"/>
              </a:rPr>
              <a:t>WriteRegE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 smtClean="0">
                <a:latin typeface="Courier New" pitchFamily="49" charset="0"/>
              </a:rPr>
              <a:t>)) </a:t>
            </a:r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 </a:t>
            </a:r>
            <a:r>
              <a:rPr lang="en-US" sz="1600" dirty="0" smtClean="0">
                <a:latin typeface="Courier New" pitchFamily="49" charset="0"/>
              </a:rPr>
              <a:t>[</a:t>
            </a:r>
            <a:r>
              <a:rPr lang="en-US" sz="1600" i="1" dirty="0" err="1" smtClean="0">
                <a:latin typeface="Courier New" pitchFamily="49" charset="0"/>
              </a:rPr>
              <a:t>MemtoRegM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AND </a:t>
            </a:r>
            <a:r>
              <a:rPr lang="en-US" sz="1600" dirty="0" smtClean="0">
                <a:latin typeface="Courier New" pitchFamily="49" charset="0"/>
              </a:rPr>
              <a:t>((</a:t>
            </a:r>
            <a:r>
              <a:rPr lang="en-US" sz="1600" i="1" dirty="0" err="1" smtClean="0">
                <a:latin typeface="Courier New" pitchFamily="49" charset="0"/>
              </a:rPr>
              <a:t>WriteRegM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== </a:t>
            </a:r>
            <a:r>
              <a:rPr lang="en-US" sz="1600" i="1" dirty="0" err="1" smtClean="0">
                <a:latin typeface="Courier New" pitchFamily="49" charset="0"/>
              </a:rPr>
              <a:t>rsD</a:t>
            </a:r>
            <a:r>
              <a:rPr lang="en-US" sz="1600" i="1" dirty="0" smtClean="0">
                <a:latin typeface="Courier New" pitchFamily="49" charset="0"/>
              </a:rPr>
              <a:t>)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OR </a:t>
            </a:r>
            <a:r>
              <a:rPr lang="en-US" sz="1600" dirty="0" smtClean="0">
                <a:latin typeface="Courier New" pitchFamily="49" charset="0"/>
              </a:rPr>
              <a:t>(</a:t>
            </a:r>
            <a:r>
              <a:rPr lang="en-US" sz="1600" i="1" dirty="0" err="1" smtClean="0">
                <a:latin typeface="Courier New" pitchFamily="49" charset="0"/>
              </a:rPr>
              <a:t>WriteRegM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 smtClean="0">
                <a:latin typeface="Courier New" pitchFamily="49" charset="0"/>
              </a:rPr>
              <a:t>))]</a:t>
            </a:r>
            <a:endParaRPr lang="en-US" sz="1600" dirty="0">
              <a:latin typeface="Courier New" pitchFamily="49" charset="0"/>
            </a:endParaRP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lwstall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branchstall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Forwarding &amp;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reduces </a:t>
            </a:r>
            <a:r>
              <a:rPr lang="en-US" dirty="0" smtClean="0"/>
              <a:t>fraction </a:t>
            </a:r>
            <a:r>
              <a:rPr lang="en-US" dirty="0"/>
              <a:t>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193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?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963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Load/Branch CPI = 1 when no stalling, 2 when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stalling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1.25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18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1800" dirty="0">
                <a:latin typeface="Times New Roman" pitchFamily="18" charset="0"/>
                <a:cs typeface="Arial" charset="0"/>
              </a:rPr>
              <a:t>(0.25)(1.4) + (0.1)(1) + (0.11)(1.25) + (0.02)(2) + (0.52)(1)     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Times New Roman" pitchFamily="18" charset="0"/>
                <a:cs typeface="Arial" charset="0"/>
              </a:rPr>
              <a:t>                       = 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7454636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 smtClean="0">
                <a:latin typeface="Times New Roman" pitchFamily="18" charset="0"/>
                <a:cs typeface="Arial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with </a:t>
            </a:r>
            <a:r>
              <a:rPr lang="en-US" sz="3200" dirty="0">
                <a:latin typeface="Times New Roman" pitchFamily="18" charset="0"/>
                <a:cs typeface="Arial" charset="0"/>
              </a:rPr>
              <a:t>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(# instructions)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4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4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19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Unscheduled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function call </a:t>
            </a:r>
            <a:r>
              <a:rPr lang="en-US" sz="3200" dirty="0">
                <a:latin typeface="Times New Roman" pitchFamily="18" charset="0"/>
                <a:cs typeface="Arial" charset="0"/>
              </a:rPr>
              <a:t>to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handler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Caused </a:t>
            </a:r>
            <a:r>
              <a:rPr lang="en-US" sz="3200" dirty="0">
                <a:latin typeface="Times New Roman" pitchFamily="18" charset="0"/>
                <a:cs typeface="Arial" charset="0"/>
              </a:rPr>
              <a:t>by: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Hardware, also called an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interrupt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keyboard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Software, also called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traps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undefined instruction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When exception occurs, the processor: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Records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cause </a:t>
            </a:r>
            <a:r>
              <a:rPr lang="en-US" sz="2600" dirty="0">
                <a:latin typeface="Times New Roman" pitchFamily="18" charset="0"/>
                <a:cs typeface="Arial" charset="0"/>
              </a:rPr>
              <a:t>of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dirty="0">
                <a:latin typeface="Courier New" pitchFamily="49" charset="0"/>
                <a:cs typeface="Arial" charset="0"/>
              </a:rPr>
              <a:t>Cause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Jumps to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handler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(0x80000180)</a:t>
            </a:r>
            <a:endParaRPr lang="en-US" sz="26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Returns to program (</a:t>
            </a:r>
            <a:r>
              <a:rPr lang="en-US" sz="2600" dirty="0">
                <a:latin typeface="Courier New" pitchFamily="49" charset="0"/>
                <a:cs typeface="Arial" charset="0"/>
              </a:rPr>
              <a:t>EPC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85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9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289221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" y="1219200"/>
            <a:ext cx="8242663" cy="46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Exception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02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2: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</a:t>
            </a:r>
            <a:r>
              <a:rPr lang="en-US" dirty="0" smtClean="0"/>
              <a:t>RF</a:t>
            </a:r>
            <a:endParaRPr lang="en-US" dirty="0"/>
          </a:p>
        </p:txBody>
      </p:sp>
      <p:graphicFrame>
        <p:nvGraphicFramePr>
          <p:cNvPr id="117248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36799995"/>
              </p:ext>
            </p:extLst>
          </p:nvPr>
        </p:nvGraphicFramePr>
        <p:xfrm>
          <a:off x="914400" y="2655888"/>
          <a:ext cx="8153400" cy="177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7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55888"/>
                        <a:ext cx="8153400" cy="1773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Register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6417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7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772400" cy="4953000"/>
          </a:xfrm>
        </p:spPr>
        <p:txBody>
          <a:bodyPr>
            <a:noAutofit/>
          </a:bodyPr>
          <a:lstStyle/>
          <a:p>
            <a:r>
              <a:rPr lang="en-US" sz="2800" dirty="0"/>
              <a:t>Not part of </a:t>
            </a:r>
            <a:r>
              <a:rPr lang="en-US" sz="2800" dirty="0" smtClean="0"/>
              <a:t>register file</a:t>
            </a:r>
            <a:endParaRPr lang="en-US" sz="2800" dirty="0"/>
          </a:p>
          <a:p>
            <a:pPr lvl="1"/>
            <a:r>
              <a:rPr lang="en-US" sz="2400" dirty="0">
                <a:latin typeface="Courier New" pitchFamily="49" charset="0"/>
              </a:rPr>
              <a:t>Cause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cause </a:t>
            </a:r>
            <a:r>
              <a:rPr lang="en-US" dirty="0"/>
              <a:t>of </a:t>
            </a:r>
            <a:r>
              <a:rPr lang="en-US" dirty="0" smtClean="0"/>
              <a:t>exception</a:t>
            </a:r>
            <a:endParaRPr lang="en-US" dirty="0"/>
          </a:p>
          <a:p>
            <a:pPr lvl="2"/>
            <a:r>
              <a:rPr lang="en-US" dirty="0"/>
              <a:t>Coprocessor 0 register 13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EPC</a:t>
            </a:r>
            <a:r>
              <a:rPr lang="en-US" sz="2400" dirty="0"/>
              <a:t> (Exception PC)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PC </a:t>
            </a:r>
            <a:r>
              <a:rPr lang="en-US" dirty="0"/>
              <a:t>where </a:t>
            </a:r>
            <a:r>
              <a:rPr lang="en-US" dirty="0" smtClean="0"/>
              <a:t>exception </a:t>
            </a:r>
            <a:r>
              <a:rPr lang="en-US" dirty="0"/>
              <a:t>occurred</a:t>
            </a:r>
          </a:p>
          <a:p>
            <a:pPr lvl="2"/>
            <a:r>
              <a:rPr lang="en-US" dirty="0"/>
              <a:t>Coprocessor 0 register 14</a:t>
            </a:r>
          </a:p>
          <a:p>
            <a:r>
              <a:rPr lang="en-US" sz="2800" dirty="0"/>
              <a:t>Move from Coprocessor 0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mfc0 $t0, Cause</a:t>
            </a:r>
          </a:p>
          <a:p>
            <a:pPr lvl="1"/>
            <a:r>
              <a:rPr lang="en-US" sz="2400" dirty="0"/>
              <a:t>Moves </a:t>
            </a:r>
            <a:r>
              <a:rPr lang="en-US" sz="2400" dirty="0" smtClean="0"/>
              <a:t>contents </a:t>
            </a:r>
            <a:r>
              <a:rPr lang="en-US" sz="2400" dirty="0"/>
              <a:t>of </a:t>
            </a:r>
            <a:r>
              <a:rPr lang="en-US" sz="2400" dirty="0">
                <a:latin typeface="Courier New" pitchFamily="49" charset="0"/>
              </a:rPr>
              <a:t>Cause</a:t>
            </a:r>
            <a:r>
              <a:rPr lang="en-US" sz="2400" dirty="0"/>
              <a:t> into </a:t>
            </a:r>
            <a:r>
              <a:rPr lang="en-US" sz="2400" dirty="0">
                <a:latin typeface="Courier New" pitchFamily="49" charset="0"/>
              </a:rPr>
              <a:t>$t0</a:t>
            </a:r>
          </a:p>
          <a:p>
            <a:pPr>
              <a:buFontTx/>
              <a:buNone/>
            </a:pP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1288200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5845360"/>
              </p:ext>
            </p:extLst>
          </p:nvPr>
        </p:nvGraphicFramePr>
        <p:xfrm>
          <a:off x="1752600" y="5410200"/>
          <a:ext cx="44958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1" name="VISIO" r:id="rId8" imgW="2089800" imgH="558360" progId="Visio.Drawing.6">
                  <p:embed/>
                </p:oleObj>
              </mc:Choice>
              <mc:Fallback>
                <p:oleObj name="VISIO" r:id="rId8" imgW="2089800" imgH="558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10200"/>
                        <a:ext cx="44958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819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819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Registers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598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6149" name="Group 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259743"/>
              </p:ext>
            </p:extLst>
          </p:nvPr>
        </p:nvGraphicFramePr>
        <p:xfrm>
          <a:off x="1333500" y="1143000"/>
          <a:ext cx="7124700" cy="3955872"/>
        </p:xfrm>
        <a:graphic>
          <a:graphicData uri="http://schemas.openxmlformats.org/drawingml/2006/table">
            <a:tbl>
              <a:tblPr/>
              <a:tblGrid>
                <a:gridCol w="4442460"/>
                <a:gridCol w="2682240"/>
              </a:tblGrid>
              <a:tr h="659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Hardware Interrupt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System Call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 / Divide by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Undefined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Arithmetic 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61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61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6172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5257800"/>
            <a:ext cx="632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chemeClr val="accent2"/>
                </a:solidFill>
              </a:rPr>
              <a:t>Extend </a:t>
            </a:r>
            <a:r>
              <a:rPr lang="en-US" sz="2400" b="1" dirty="0" err="1" smtClean="0">
                <a:solidFill>
                  <a:schemeClr val="accent2"/>
                </a:solidFill>
              </a:rPr>
              <a:t>multicycle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MIPS processor to handle </a:t>
            </a:r>
            <a:r>
              <a:rPr lang="en-US" sz="2400" b="1" dirty="0" smtClean="0">
                <a:solidFill>
                  <a:schemeClr val="accent2"/>
                </a:solidFill>
              </a:rPr>
              <a:t>last </a:t>
            </a:r>
            <a:r>
              <a:rPr lang="en-US" sz="2400" b="1" dirty="0">
                <a:solidFill>
                  <a:schemeClr val="accent2"/>
                </a:solidFill>
              </a:rPr>
              <a:t>two types of </a:t>
            </a:r>
            <a:r>
              <a:rPr lang="en-US" sz="2400" b="1" dirty="0" smtClean="0">
                <a:solidFill>
                  <a:schemeClr val="accent2"/>
                </a:solidFill>
              </a:rPr>
              <a:t>exceptions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Causes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243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98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801188"/>
              </p:ext>
            </p:extLst>
          </p:nvPr>
        </p:nvGraphicFramePr>
        <p:xfrm>
          <a:off x="762000" y="1371600"/>
          <a:ext cx="8382000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5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8382000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EPC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 &amp;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74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02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051473"/>
              </p:ext>
            </p:extLst>
          </p:nvPr>
        </p:nvGraphicFramePr>
        <p:xfrm>
          <a:off x="1487487" y="1008898"/>
          <a:ext cx="5980113" cy="550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3" name="VISIO" r:id="rId7" imgW="4950360" imgH="4552560" progId="Visio.Drawing.6">
                  <p:embed/>
                </p:oleObj>
              </mc:Choice>
              <mc:Fallback>
                <p:oleObj name="VISIO" r:id="rId7" imgW="4950360" imgH="4552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7" y="1008898"/>
                        <a:ext cx="5980113" cy="5501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102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102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FSM with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975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0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8610032"/>
              </p:ext>
            </p:extLst>
          </p:nvPr>
        </p:nvGraphicFramePr>
        <p:xfrm>
          <a:off x="838200" y="1408113"/>
          <a:ext cx="84582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9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08113"/>
                        <a:ext cx="84582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20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mfc0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12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051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45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taken</a:t>
            </a:r>
          </a:p>
          <a:p>
            <a:pPr lvl="1"/>
            <a:r>
              <a:rPr lang="en-US" dirty="0" smtClean="0"/>
              <a:t>Else, </a:t>
            </a:r>
            <a:r>
              <a:rPr lang="en-US" dirty="0"/>
              <a:t>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(several hundred) branches </a:t>
            </a:r>
            <a:r>
              <a:rPr lang="en-US" dirty="0" smtClean="0"/>
              <a:t>in </a:t>
            </a:r>
            <a:r>
              <a:rPr lang="en-US" i="1" dirty="0"/>
              <a:t>branch target </a:t>
            </a:r>
            <a:r>
              <a:rPr lang="en-US" i="1" dirty="0" smtClean="0"/>
              <a:t>buffer</a:t>
            </a:r>
            <a:r>
              <a:rPr lang="en-US" dirty="0" smtClean="0"/>
              <a:t>, record:</a:t>
            </a:r>
            <a:endParaRPr lang="en-US" dirty="0"/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91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$0, $0      # sum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$s0, $0, $0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 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10      # $t0 = 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beq</a:t>
            </a:r>
            <a:r>
              <a:rPr lang="en-US" sz="2000" dirty="0">
                <a:latin typeface="Courier New" pitchFamily="49" charset="0"/>
              </a:rPr>
              <a:t>  $s0, $t0, done   # if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== 10, branch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$s1, $s0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$s0, $s0, 1      # increment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47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0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Sign-extend the immediate</a:t>
            </a:r>
          </a:p>
        </p:txBody>
      </p:sp>
      <p:graphicFrame>
        <p:nvGraphicFramePr>
          <p:cNvPr id="117350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71773362"/>
              </p:ext>
            </p:extLst>
          </p:nvPr>
        </p:nvGraphicFramePr>
        <p:xfrm>
          <a:off x="838200" y="2641600"/>
          <a:ext cx="80010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1" name="VISIO" r:id="rId6" imgW="4344480" imgH="1585440" progId="Visio.Drawing.6">
                  <p:embed/>
                </p:oleObj>
              </mc:Choice>
              <mc:Fallback>
                <p:oleObj name="VISIO" r:id="rId6" imgW="4344480" imgH="1585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41600"/>
                        <a:ext cx="80010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9707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828800" y="4038600"/>
            <a:ext cx="6324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last branch of loop</a:t>
            </a:r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13816692"/>
              </p:ext>
            </p:extLst>
          </p:nvPr>
        </p:nvGraphicFramePr>
        <p:xfrm>
          <a:off x="914400" y="1524000"/>
          <a:ext cx="84582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7" name="VISIO" r:id="rId8" imgW="4943520" imgH="918000" progId="Visio.Drawing.6">
                  <p:embed/>
                </p:oleObj>
              </mc:Choice>
              <mc:Fallback>
                <p:oleObj name="VISIO" r:id="rId8" imgW="4943520" imgH="9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84582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678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40509243"/>
              </p:ext>
            </p:extLst>
          </p:nvPr>
        </p:nvGraphicFramePr>
        <p:xfrm>
          <a:off x="1066800" y="3352800"/>
          <a:ext cx="7696200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21" name="VISIO" r:id="rId7" imgW="4701600" imgH="1572480" progId="Visio.Drawing.6">
                  <p:embed/>
                </p:oleObj>
              </mc:Choice>
              <mc:Fallback>
                <p:oleObj name="VISIO" r:id="rId7" imgW="4701600" imgH="157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52800"/>
                        <a:ext cx="7696200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767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	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144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68984739"/>
              </p:ext>
            </p:extLst>
          </p:nvPr>
        </p:nvGraphicFramePr>
        <p:xfrm>
          <a:off x="1905000" y="3101975"/>
          <a:ext cx="7391400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5" name="VISIO" r:id="rId8" imgW="4943520" imgH="2206440" progId="Visio.Drawing.6">
                  <p:embed/>
                </p:oleObj>
              </mc:Choice>
              <mc:Fallback>
                <p:oleObj name="VISIO" r:id="rId8" imgW="494352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101975"/>
                        <a:ext cx="7391400" cy="329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4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91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8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6/5 = </a:t>
            </a:r>
            <a:r>
              <a:rPr lang="en-US" sz="2000" b="1" dirty="0" smtClean="0">
                <a:solidFill>
                  <a:schemeClr val="accent1"/>
                </a:solidFill>
              </a:rPr>
              <a:t>1.2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247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29857061"/>
              </p:ext>
            </p:extLst>
          </p:nvPr>
        </p:nvGraphicFramePr>
        <p:xfrm>
          <a:off x="2209800" y="3124200"/>
          <a:ext cx="6172200" cy="317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9" name="VISIO" r:id="rId8" imgW="5397120" imgH="2777760" progId="Visio.Drawing.6">
                  <p:embed/>
                </p:oleObj>
              </mc:Choice>
              <mc:Fallback>
                <p:oleObj name="VISIO" r:id="rId8" imgW="53971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4200"/>
                        <a:ext cx="6172200" cy="317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46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8746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</a:t>
            </a:r>
            <a:r>
              <a:rPr lang="en-US" sz="2800" dirty="0" smtClean="0"/>
              <a:t>instructions</a:t>
            </a:r>
          </a:p>
          <a:p>
            <a:r>
              <a:rPr lang="en-US" sz="2800" dirty="0" smtClean="0"/>
              <a:t>Issues </a:t>
            </a:r>
            <a:r>
              <a:rPr lang="en-US" sz="2800" dirty="0"/>
              <a:t>as many </a:t>
            </a:r>
            <a:r>
              <a:rPr lang="en-US" sz="2800" dirty="0" smtClean="0"/>
              <a:t>instructions as </a:t>
            </a:r>
            <a:r>
              <a:rPr lang="en-US" sz="2800" dirty="0"/>
              <a:t>possible at once</a:t>
            </a:r>
          </a:p>
          <a:p>
            <a:r>
              <a:rPr lang="en-US" sz="2800" dirty="0"/>
              <a:t>Issues instructions out of order </a:t>
            </a:r>
            <a:r>
              <a:rPr lang="en-US" sz="2800" dirty="0" smtClean="0"/>
              <a:t>(as </a:t>
            </a:r>
            <a:r>
              <a:rPr lang="en-US" sz="2800" dirty="0"/>
              <a:t>long as no </a:t>
            </a:r>
            <a:r>
              <a:rPr lang="en-US" sz="2800" dirty="0" smtClean="0"/>
              <a:t>dependencies)</a:t>
            </a:r>
            <a:endParaRPr lang="en-US" sz="2800" dirty="0"/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RAW</a:t>
            </a:r>
            <a:r>
              <a:rPr lang="en-US" sz="2400" dirty="0"/>
              <a:t> (read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reads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WAR</a:t>
            </a:r>
            <a:r>
              <a:rPr lang="en-US" sz="2400" dirty="0"/>
              <a:t> (write after read): one instruction reads,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WAW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(write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088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</a:t>
            </a:r>
            <a:r>
              <a:rPr lang="en-US" b="1" dirty="0" smtClean="0"/>
              <a:t>parallelism (ILP): </a:t>
            </a:r>
            <a:r>
              <a:rPr lang="en-US" dirty="0" smtClean="0"/>
              <a:t>number </a:t>
            </a:r>
            <a:r>
              <a:rPr lang="en-US" dirty="0"/>
              <a:t>of  instruction that can be issued simultaneously </a:t>
            </a:r>
            <a:r>
              <a:rPr lang="en-US" dirty="0" smtClean="0"/>
              <a:t>(average </a:t>
            </a:r>
            <a:r>
              <a:rPr lang="en-US" dirty="0"/>
              <a:t>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188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$t0, 40($s0)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$t1, $t0, $s1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$t0, $s2, $s3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$t2, $s4, $t0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sw</a:t>
            </a:r>
            <a:r>
              <a:rPr lang="en-US" sz="18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0423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9477270"/>
              </p:ext>
            </p:extLst>
          </p:nvPr>
        </p:nvGraphicFramePr>
        <p:xfrm>
          <a:off x="1905000" y="2819400"/>
          <a:ext cx="6477000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3" name="VISIO" r:id="rId9" imgW="5182920" imgH="2777760" progId="Visio.Drawing.6">
                  <p:embed/>
                </p:oleObj>
              </mc:Choice>
              <mc:Fallback>
                <p:oleObj name="VISIO" r:id="rId9" imgW="51829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6477000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041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951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400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096057"/>
              </p:ext>
            </p:extLst>
          </p:nvPr>
        </p:nvGraphicFramePr>
        <p:xfrm>
          <a:off x="1447800" y="3048000"/>
          <a:ext cx="7086600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7" name="VISIO" r:id="rId6" imgW="4686480" imgH="2206440" progId="Visio.Drawing.6">
                  <p:embed/>
                </p:oleObj>
              </mc:Choice>
              <mc:Fallback>
                <p:oleObj name="VISIO" r:id="rId6" imgW="468648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7086600" cy="333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914400" y="1219200"/>
            <a:ext cx="6705600" cy="49530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	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</a:t>
            </a:r>
            <a:r>
              <a:rPr lang="en-US" sz="2000" dirty="0"/>
              <a:t>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121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four 8-bit </a:t>
            </a:r>
            <a:r>
              <a:rPr lang="en-US" dirty="0" smtClean="0"/>
              <a:t>elements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343492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97161956"/>
              </p:ext>
            </p:extLst>
          </p:nvPr>
        </p:nvGraphicFramePr>
        <p:xfrm>
          <a:off x="2362200" y="4191000"/>
          <a:ext cx="44958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1" name="VISIO" r:id="rId6" imgW="2657520" imgH="1266480" progId="Visio.Drawing.6">
                  <p:embed/>
                </p:oleObj>
              </mc:Choice>
              <mc:Fallback>
                <p:oleObj name="VISIO" r:id="rId6" imgW="2657520" imgH="1266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91000"/>
                        <a:ext cx="44958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SIMD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41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</a:t>
            </a:r>
            <a:r>
              <a:rPr lang="en-US" dirty="0" smtClean="0"/>
              <a:t>printing</a:t>
            </a:r>
            <a:endParaRPr lang="en-US" dirty="0"/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Advanced Architecture Techniques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874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117453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46735193"/>
              </p:ext>
            </p:extLst>
          </p:nvPr>
        </p:nvGraphicFramePr>
        <p:xfrm>
          <a:off x="838200" y="2286000"/>
          <a:ext cx="8077200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5" name="VISIO" r:id="rId6" imgW="4344480" imgH="1770840" progId="Visio.Drawing.6">
                  <p:embed/>
                </p:oleObj>
              </mc:Choice>
              <mc:Fallback>
                <p:oleObj name="VISIO" r:id="rId6" imgW="4344480" imgH="1770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8077200" cy="329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8769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Process: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hreading: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29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thread runs at </a:t>
            </a:r>
            <a:r>
              <a:rPr lang="en-US" dirty="0" smtClean="0"/>
              <a:t>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 smtClean="0"/>
              <a:t>Architectural </a:t>
            </a:r>
            <a:r>
              <a:rPr lang="en-US" sz="2600" dirty="0"/>
              <a:t>state of that thread </a:t>
            </a:r>
            <a:r>
              <a:rPr lang="en-US" sz="2600" dirty="0" smtClean="0"/>
              <a:t>stored</a:t>
            </a:r>
            <a:endParaRPr lang="en-US" sz="2600" dirty="0"/>
          </a:p>
          <a:p>
            <a:pPr lvl="1"/>
            <a:r>
              <a:rPr lang="en-US" sz="2600" dirty="0"/>
              <a:t>Architectural state of waiting thread </a:t>
            </a:r>
            <a:r>
              <a:rPr lang="en-US" sz="2600" dirty="0" smtClean="0"/>
              <a:t>loaded </a:t>
            </a:r>
            <a:r>
              <a:rPr lang="en-US" sz="2600" dirty="0"/>
              <a:t>into processor </a:t>
            </a:r>
            <a:r>
              <a:rPr lang="en-US" sz="2600" dirty="0" smtClean="0"/>
              <a:t>and </a:t>
            </a:r>
            <a:r>
              <a:rPr lang="en-US" sz="2600" dirty="0"/>
              <a:t>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 smtClean="0"/>
              <a:t>Appears </a:t>
            </a:r>
            <a:r>
              <a:rPr lang="en-US" dirty="0"/>
              <a:t>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Threads in Conventional Processor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042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chemeClr val="accent1"/>
                </a:solidFill>
              </a:rPr>
              <a:t>active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</a:t>
            </a:r>
            <a:r>
              <a:rPr lang="en-US" sz="2600" dirty="0" smtClean="0"/>
              <a:t>immediately</a:t>
            </a:r>
            <a:endParaRPr lang="en-US" sz="2600" dirty="0"/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</a:t>
            </a:r>
            <a:r>
              <a:rPr lang="en-US" dirty="0" smtClean="0"/>
              <a:t>increases </a:t>
            </a:r>
            <a:r>
              <a:rPr lang="en-US" dirty="0"/>
              <a:t>throughput </a:t>
            </a:r>
            <a:endParaRPr lang="en-US" dirty="0" smtClean="0"/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	Intel calls this “</a:t>
            </a:r>
            <a:r>
              <a:rPr lang="en-US" b="1" dirty="0" err="1" smtClean="0">
                <a:solidFill>
                  <a:schemeClr val="accent1"/>
                </a:solidFill>
              </a:rPr>
              <a:t>hyperthreading</a:t>
            </a:r>
            <a:r>
              <a:rPr lang="en-US" b="1" dirty="0" smtClean="0">
                <a:solidFill>
                  <a:schemeClr val="accent1"/>
                </a:solidFill>
              </a:rPr>
              <a:t>”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Multithreading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30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Homogeneous</a:t>
            </a:r>
            <a:r>
              <a:rPr lang="en-US" sz="2600" dirty="0" smtClean="0">
                <a:solidFill>
                  <a:schemeClr val="accent1"/>
                </a:solidFill>
              </a:rPr>
              <a:t>:</a:t>
            </a:r>
            <a:r>
              <a:rPr lang="en-US" sz="2600" dirty="0" smtClean="0"/>
              <a:t> </a:t>
            </a:r>
            <a:r>
              <a:rPr lang="en-US" sz="2600" dirty="0"/>
              <a:t>multiple cores with </a:t>
            </a:r>
            <a:r>
              <a:rPr lang="en-US" sz="2600" dirty="0" smtClean="0"/>
              <a:t>shared </a:t>
            </a:r>
            <a:r>
              <a:rPr lang="en-US" sz="2600" dirty="0"/>
              <a:t>memory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Heterogeneous: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Clusters:</a:t>
            </a:r>
            <a:r>
              <a:rPr lang="en-US" sz="2600" dirty="0"/>
              <a:t> each core </a:t>
            </a:r>
            <a:r>
              <a:rPr lang="en-US" sz="2600" dirty="0" smtClean="0"/>
              <a:t>has </a:t>
            </a:r>
            <a:r>
              <a:rPr lang="en-US" sz="2600" dirty="0"/>
              <a:t>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Multiprocessors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1239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Resources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17555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75469936"/>
              </p:ext>
            </p:extLst>
          </p:nvPr>
        </p:nvGraphicFramePr>
        <p:xfrm>
          <a:off x="990600" y="2309813"/>
          <a:ext cx="78486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8" name="VISIO" r:id="rId6" imgW="4843440" imgH="2101320" progId="Visio.Drawing.6">
                  <p:embed/>
                </p:oleObj>
              </mc:Choice>
              <mc:Fallback>
                <p:oleObj name="VISIO" r:id="rId6" imgW="4843440" imgH="2101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09813"/>
                        <a:ext cx="7848600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76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Determine </a:t>
            </a:r>
            <a:r>
              <a:rPr lang="en-US" dirty="0" smtClean="0"/>
              <a:t>address </a:t>
            </a:r>
            <a:r>
              <a:rPr lang="en-US" dirty="0"/>
              <a:t>of </a:t>
            </a:r>
            <a:r>
              <a:rPr lang="en-US" dirty="0" smtClean="0"/>
              <a:t>next </a:t>
            </a:r>
            <a:r>
              <a:rPr lang="en-US" dirty="0"/>
              <a:t>instruction</a:t>
            </a:r>
          </a:p>
        </p:txBody>
      </p:sp>
      <p:graphicFrame>
        <p:nvGraphicFramePr>
          <p:cNvPr id="1176581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38705024"/>
              </p:ext>
            </p:extLst>
          </p:nvPr>
        </p:nvGraphicFramePr>
        <p:xfrm>
          <a:off x="1066800" y="2076450"/>
          <a:ext cx="78486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2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76450"/>
                        <a:ext cx="784860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PC Increment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62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data in </a:t>
            </a:r>
            <a:r>
              <a:rPr lang="en-US" dirty="0" err="1">
                <a:latin typeface="Courier New" pitchFamily="49" charset="0"/>
              </a:rPr>
              <a:t>rt</a:t>
            </a:r>
            <a:r>
              <a:rPr lang="en-US" dirty="0"/>
              <a:t> to memory</a:t>
            </a:r>
          </a:p>
        </p:txBody>
      </p:sp>
      <p:graphicFrame>
        <p:nvGraphicFramePr>
          <p:cNvPr id="117760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4587300"/>
              </p:ext>
            </p:extLst>
          </p:nvPr>
        </p:nvGraphicFramePr>
        <p:xfrm>
          <a:off x="990600" y="2163763"/>
          <a:ext cx="80010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6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63763"/>
                        <a:ext cx="80010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51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Read from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endParaRPr lang="en-US" sz="24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Write </a:t>
            </a:r>
            <a:r>
              <a:rPr lang="en-US" sz="2400" i="1" dirty="0" err="1"/>
              <a:t>ALUResult</a:t>
            </a:r>
            <a:r>
              <a:rPr lang="en-US" sz="24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to </a:t>
            </a:r>
            <a:r>
              <a:rPr lang="en-US" sz="2400" dirty="0" err="1">
                <a:latin typeface="Courier New" pitchFamily="49" charset="0"/>
              </a:rPr>
              <a:t>rd</a:t>
            </a:r>
            <a:r>
              <a:rPr lang="en-US" sz="2400" dirty="0"/>
              <a:t> (instead of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)</a:t>
            </a:r>
          </a:p>
        </p:txBody>
      </p:sp>
      <p:graphicFrame>
        <p:nvGraphicFramePr>
          <p:cNvPr id="117862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22034808"/>
              </p:ext>
            </p:extLst>
          </p:nvPr>
        </p:nvGraphicFramePr>
        <p:xfrm>
          <a:off x="990600" y="2549525"/>
          <a:ext cx="8077200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1" name="VISIO" r:id="rId6" imgW="5101560" imgH="2143080" progId="Visio.Drawing.6">
                  <p:embed/>
                </p:oleObj>
              </mc:Choice>
              <mc:Fallback>
                <p:oleObj name="VISIO" r:id="rId6" imgW="510156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49525"/>
                        <a:ext cx="8077200" cy="339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7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whether values in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 are equal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        BTA = (sign-extended immediate &lt;&lt; 2) + (PC+4)</a:t>
            </a:r>
          </a:p>
        </p:txBody>
      </p:sp>
      <p:graphicFrame>
        <p:nvGraphicFramePr>
          <p:cNvPr id="117965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83569639"/>
              </p:ext>
            </p:extLst>
          </p:nvPr>
        </p:nvGraphicFramePr>
        <p:xfrm>
          <a:off x="990600" y="2514600"/>
          <a:ext cx="7772400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5" name="VISIO" r:id="rId6" imgW="5216040" imgH="2314440" progId="Visio.Drawing.6">
                  <p:embed/>
                </p:oleObj>
              </mc:Choice>
              <mc:Fallback>
                <p:oleObj name="VISIO" r:id="rId6" imgW="5216040" imgH="2314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14600"/>
                        <a:ext cx="7772400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9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7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3365677"/>
              </p:ext>
            </p:extLst>
          </p:nvPr>
        </p:nvGraphicFramePr>
        <p:xfrm>
          <a:off x="838200" y="114935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9" name="VISIO" r:id="rId7" imgW="5158800" imgH="2873520" progId="Visio.Drawing.6">
                  <p:embed/>
                </p:oleObj>
              </mc:Choice>
              <mc:Fallback>
                <p:oleObj name="VISIO" r:id="rId7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935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70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Performance Analysis</a:t>
            </a:r>
          </a:p>
          <a:p>
            <a:r>
              <a:rPr lang="en-US" b="1" dirty="0" smtClean="0"/>
              <a:t>Single-Cycle Processor</a:t>
            </a:r>
          </a:p>
          <a:p>
            <a:r>
              <a:rPr lang="en-US" b="1" dirty="0" err="1" smtClean="0"/>
              <a:t>Multicycle</a:t>
            </a:r>
            <a:r>
              <a:rPr lang="en-US" b="1" dirty="0" smtClean="0"/>
              <a:t> Processor</a:t>
            </a:r>
          </a:p>
          <a:p>
            <a:r>
              <a:rPr lang="en-US" b="1" dirty="0" smtClean="0"/>
              <a:t>Pipelined Processor</a:t>
            </a:r>
          </a:p>
          <a:p>
            <a:r>
              <a:rPr lang="en-US" b="1" dirty="0" smtClean="0"/>
              <a:t>Exceptions</a:t>
            </a:r>
          </a:p>
          <a:p>
            <a:r>
              <a:rPr lang="en-US" b="1" dirty="0" smtClean="0"/>
              <a:t>Advanced Microarchitecture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46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43777342"/>
              </p:ext>
            </p:extLst>
          </p:nvPr>
        </p:nvGraphicFramePr>
        <p:xfrm>
          <a:off x="2057400" y="1219200"/>
          <a:ext cx="5029200" cy="499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3" name="Visio" r:id="rId8" imgW="1823176" imgH="1810804" progId="Visio.Drawing.11">
                  <p:embed/>
                </p:oleObj>
              </mc:Choice>
              <mc:Fallback>
                <p:oleObj name="Visio" r:id="rId8" imgW="1823176" imgH="18108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5029200" cy="49913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643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6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90413133"/>
              </p:ext>
            </p:extLst>
          </p:nvPr>
        </p:nvGraphicFramePr>
        <p:xfrm>
          <a:off x="1527175" y="1752600"/>
          <a:ext cx="2968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7" name="VISIO" r:id="rId7" imgW="640440" imgH="707040" progId="Visio.Drawing.6">
                  <p:embed/>
                </p:oleObj>
              </mc:Choice>
              <mc:Fallback>
                <p:oleObj name="VISIO" r:id="rId7" imgW="640440" imgH="707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752600"/>
                        <a:ext cx="29686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25140284"/>
              </p:ext>
            </p:extLst>
          </p:nvPr>
        </p:nvGraphicFramePr>
        <p:xfrm>
          <a:off x="5486400" y="1371600"/>
          <a:ext cx="2743200" cy="4286250"/>
        </p:xfrm>
        <a:graphic>
          <a:graphicData uri="http://schemas.openxmlformats.org/drawingml/2006/table">
            <a:tbl>
              <a:tblPr/>
              <a:tblGrid>
                <a:gridCol w="1066800"/>
                <a:gridCol w="16764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+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-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4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780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21116"/>
              </p:ext>
            </p:extLst>
          </p:nvPr>
        </p:nvGraphicFramePr>
        <p:xfrm>
          <a:off x="2438400" y="914400"/>
          <a:ext cx="5181600" cy="54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2" name="VISIO" r:id="rId6" imgW="2663640" imgH="2794320" progId="Visio.Drawing.6">
                  <p:embed/>
                </p:oleObj>
              </mc:Choice>
              <mc:Fallback>
                <p:oleObj name="VISIO" r:id="rId6" imgW="2663640" imgH="2794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5181600" cy="5434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777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81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928" name="Group 6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0760407"/>
              </p:ext>
            </p:extLst>
          </p:nvPr>
        </p:nvGraphicFramePr>
        <p:xfrm>
          <a:off x="2819400" y="1066800"/>
          <a:ext cx="3429000" cy="1981200"/>
        </p:xfrm>
        <a:graphic>
          <a:graphicData uri="http://schemas.openxmlformats.org/drawingml/2006/table">
            <a:tbl>
              <a:tblPr/>
              <a:tblGrid>
                <a:gridCol w="1439863"/>
                <a:gridCol w="1989137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Look at Funct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8890" name="Group 26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1300025"/>
              </p:ext>
            </p:extLst>
          </p:nvPr>
        </p:nvGraphicFramePr>
        <p:xfrm>
          <a:off x="1790700" y="3230880"/>
          <a:ext cx="5562600" cy="3169920"/>
        </p:xfrm>
        <a:graphic>
          <a:graphicData uri="http://schemas.openxmlformats.org/drawingml/2006/table">
            <a:tbl>
              <a:tblPr/>
              <a:tblGrid>
                <a:gridCol w="1295400"/>
                <a:gridCol w="2057400"/>
                <a:gridCol w="22098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 (And)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 (Or)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 (SLT)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887" name="Rectangle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888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889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98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976" name="Group 88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70406"/>
              </p:ext>
            </p:extLst>
          </p:nvPr>
        </p:nvGraphicFramePr>
        <p:xfrm>
          <a:off x="914400" y="1219200"/>
          <a:ext cx="8153400" cy="2184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  <a:gridCol w="838200"/>
                <a:gridCol w="806450"/>
                <a:gridCol w="901700"/>
                <a:gridCol w="806450"/>
                <a:gridCol w="990600"/>
                <a:gridCol w="914400"/>
                <a:gridCol w="914400"/>
              </a:tblGrid>
              <a:tr h="355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9961" name="Object 73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66673733"/>
              </p:ext>
            </p:extLst>
          </p:nvPr>
        </p:nvGraphicFramePr>
        <p:xfrm>
          <a:off x="1905000" y="3429000"/>
          <a:ext cx="55626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5" name="VISIO" r:id="rId9" imgW="5158800" imgH="2873520" progId="Visio.Drawing.6">
                  <p:embed/>
                </p:oleObj>
              </mc:Choice>
              <mc:Fallback>
                <p:oleObj name="VISIO" r:id="rId9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29000"/>
                        <a:ext cx="5562600" cy="30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989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7512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030672"/>
              </p:ext>
            </p:extLst>
          </p:nvPr>
        </p:nvGraphicFramePr>
        <p:xfrm>
          <a:off x="838200" y="1675756"/>
          <a:ext cx="8229600" cy="2225684"/>
        </p:xfrm>
        <a:graphic>
          <a:graphicData uri="http://schemas.openxmlformats.org/drawingml/2006/table">
            <a:tbl>
              <a:tblPr/>
              <a:tblGrid>
                <a:gridCol w="914400"/>
                <a:gridCol w="1066800"/>
                <a:gridCol w="914400"/>
                <a:gridCol w="914400"/>
                <a:gridCol w="762000"/>
                <a:gridCol w="914400"/>
                <a:gridCol w="914400"/>
                <a:gridCol w="914400"/>
                <a:gridCol w="914400"/>
              </a:tblGrid>
              <a:tr h="3968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876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13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8736338"/>
              </p:ext>
            </p:extLst>
          </p:nvPr>
        </p:nvGraphicFramePr>
        <p:xfrm>
          <a:off x="914400" y="1370013"/>
          <a:ext cx="8229600" cy="4652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9" name="VISIO" r:id="rId6" imgW="5216400" imgH="2949120" progId="Visio.Drawing.6">
                  <p:embed/>
                </p:oleObj>
              </mc:Choice>
              <mc:Fallback>
                <p:oleObj name="VISIO" r:id="rId6" imgW="5216400" imgH="2949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0013"/>
                        <a:ext cx="8229600" cy="4652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013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47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92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9086771"/>
              </p:ext>
            </p:extLst>
          </p:nvPr>
        </p:nvGraphicFramePr>
        <p:xfrm>
          <a:off x="762000" y="121920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53" name="VISIO" r:id="rId8" imgW="5158800" imgH="2873520" progId="Visio.Drawing.6">
                  <p:embed/>
                </p:oleObj>
              </mc:Choice>
              <mc:Fallback>
                <p:oleObj name="VISIO" r:id="rId8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0915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14600" y="57912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909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96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370598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1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8820051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chemeClr val="accent1"/>
                </a:solidFill>
              </a:rPr>
              <a:t>Datapath</a:t>
            </a:r>
            <a:r>
              <a:rPr lang="en-US" sz="2600" b="1" dirty="0">
                <a:solidFill>
                  <a:schemeClr val="accent1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chemeClr val="accent1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graphicFrame>
        <p:nvGraphicFramePr>
          <p:cNvPr id="75776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6921500" y="1219200"/>
          <a:ext cx="22225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4" name="VISIO" r:id="rId6" imgW="1866600" imgH="4161600" progId="Visio.Drawing.6">
                  <p:embed/>
                </p:oleObj>
              </mc:Choice>
              <mc:Fallback>
                <p:oleObj name="VISIO" r:id="rId6" imgW="1866600" imgH="4161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1219200"/>
                        <a:ext cx="22225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5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968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2081358"/>
              </p:ext>
            </p:extLst>
          </p:nvPr>
        </p:nvGraphicFramePr>
        <p:xfrm>
          <a:off x="990600" y="1447800"/>
          <a:ext cx="807720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7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47800"/>
                        <a:ext cx="8077200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29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2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14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035127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70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4219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0085883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6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b="1" dirty="0" smtClean="0"/>
              <a:t>Program </a:t>
            </a:r>
            <a:r>
              <a:rPr lang="en-US" b="1" dirty="0"/>
              <a:t>Execution Time </a:t>
            </a:r>
          </a:p>
          <a:p>
            <a:pPr>
              <a:buFontTx/>
              <a:buNone/>
            </a:pPr>
            <a:r>
              <a:rPr lang="en-US" sz="2800" b="1" dirty="0" smtClean="0"/>
              <a:t>      = (#instructions</a:t>
            </a:r>
            <a:r>
              <a:rPr lang="en-US" sz="2800" b="1" dirty="0"/>
              <a:t>)(cycles/instruction)(seconds/cycle)</a:t>
            </a:r>
          </a:p>
          <a:p>
            <a:pPr>
              <a:buFontTx/>
              <a:buNone/>
            </a:pPr>
            <a:r>
              <a:rPr lang="en-US" sz="2800" b="1" dirty="0" smtClean="0"/>
              <a:t>      = </a:t>
            </a:r>
            <a:r>
              <a:rPr lang="en-US" sz="2800" b="1" dirty="0"/>
              <a:t># instructions x CPI x </a:t>
            </a:r>
            <a:r>
              <a:rPr lang="en-US" sz="2800" b="1" i="1" dirty="0"/>
              <a:t>T</a:t>
            </a:r>
            <a:r>
              <a:rPr lang="en-US" sz="2800" b="1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4098" name="Object 11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0513662"/>
              </p:ext>
            </p:extLst>
          </p:nvPr>
        </p:nvGraphicFramePr>
        <p:xfrm>
          <a:off x="914400" y="914400"/>
          <a:ext cx="7924800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1" name="VISIO" r:id="rId8" imgW="5173200" imgH="2891160" progId="Visio.Drawing.6">
                  <p:embed/>
                </p:oleObj>
              </mc:Choice>
              <mc:Fallback>
                <p:oleObj name="VISIO" r:id="rId8" imgW="5173200" imgH="2891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7924800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39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54483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>
                <a:latin typeface="Times New Roman" pitchFamily="18" charset="0"/>
                <a:cs typeface="Arial" charset="0"/>
              </a:rPr>
              <a:t>C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limited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by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critical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path (</a:t>
            </a:r>
            <a:r>
              <a:rPr lang="en-US" sz="32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13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Single-cycle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Typically, </a:t>
            </a:r>
            <a:r>
              <a:rPr lang="en-US" sz="3200" dirty="0">
                <a:latin typeface="Times New Roman" pitchFamily="18" charset="0"/>
                <a:cs typeface="Arial" charset="0"/>
              </a:rPr>
              <a:t>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memory, ALU, register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file 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11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4685231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50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7381129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+ 2(250) + 150 + 25 + 200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925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477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# instructions x CPI x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)(1)(925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 </a:t>
            </a:r>
            <a:r>
              <a:rPr lang="en-US" sz="3200" dirty="0">
                <a:latin typeface="Times New Roman" pitchFamily="18" charset="0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92.5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68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2 adders/ALUs &amp; 2 memories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Same design steps: </a:t>
            </a:r>
            <a:r>
              <a:rPr lang="en-US" b="1" dirty="0" err="1"/>
              <a:t>datapath</a:t>
            </a:r>
            <a:r>
              <a:rPr lang="en-US" b="1" dirty="0"/>
              <a:t> &amp; 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Single-cycle:</a:t>
            </a:r>
            <a:r>
              <a:rPr lang="en-US" dirty="0" smtClean="0"/>
              <a:t> Each </a:t>
            </a:r>
            <a:r>
              <a:rPr lang="en-US" dirty="0"/>
              <a:t>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 smtClean="0">
                <a:solidFill>
                  <a:schemeClr val="accent1"/>
                </a:solidFill>
              </a:rPr>
              <a:t>Multicycle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/>
              <a:t> Each </a:t>
            </a:r>
            <a:r>
              <a:rPr lang="en-US" dirty="0"/>
              <a:t>instruction is broken </a:t>
            </a:r>
            <a:r>
              <a:rPr lang="en-US" dirty="0" smtClean="0"/>
              <a:t>into </a:t>
            </a:r>
            <a:r>
              <a:rPr lang="en-US" dirty="0"/>
              <a:t>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Pipelined:</a:t>
            </a:r>
            <a:r>
              <a:rPr lang="en-US" dirty="0" smtClean="0"/>
              <a:t> Each instruction </a:t>
            </a:r>
            <a:r>
              <a:rPr lang="en-US" dirty="0"/>
              <a:t>broken up </a:t>
            </a:r>
            <a:r>
              <a:rPr lang="en-US" dirty="0" smtClean="0"/>
              <a:t>into </a:t>
            </a:r>
            <a:r>
              <a:rPr lang="en-US" dirty="0"/>
              <a:t>series of </a:t>
            </a:r>
            <a:r>
              <a:rPr lang="en-US" dirty="0" smtClean="0"/>
              <a:t>steps &amp; multiple </a:t>
            </a:r>
            <a:r>
              <a:rPr lang="en-US" dirty="0"/>
              <a:t>instructions execute at </a:t>
            </a:r>
            <a:r>
              <a:rPr lang="en-US" dirty="0" smtClean="0"/>
              <a:t>once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1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1520550"/>
              </p:ext>
            </p:extLst>
          </p:nvPr>
        </p:nvGraphicFramePr>
        <p:xfrm>
          <a:off x="1385702" y="2209800"/>
          <a:ext cx="844409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6" name="VISIO" r:id="rId7" imgW="3258360" imgH="1058400" progId="Visio.Drawing.6">
                  <p:embed/>
                </p:oleObj>
              </mc:Choice>
              <mc:Fallback>
                <p:oleObj name="VISIO" r:id="rId7" imgW="3258360" imgH="105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702" y="2209800"/>
                        <a:ext cx="8444098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21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Replace Instruction and Data memories 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a single </a:t>
            </a:r>
            <a:r>
              <a:rPr lang="en-US" sz="3200" dirty="0">
                <a:latin typeface="Times New Roman" pitchFamily="18" charset="0"/>
                <a:cs typeface="Arial" charset="0"/>
              </a:rPr>
              <a:t>unified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memory – more realistic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320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0065801"/>
              </p:ext>
            </p:extLst>
          </p:nvPr>
        </p:nvGraphicFramePr>
        <p:xfrm>
          <a:off x="1066800" y="2286000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0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0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32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STEP </a:t>
            </a: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1: </a:t>
            </a:r>
            <a:r>
              <a:rPr lang="en-US" sz="3200" dirty="0">
                <a:latin typeface="Times New Roman" pitchFamily="18" charset="0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nstruction Fetch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525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977269"/>
              </p:ext>
            </p:extLst>
          </p:nvPr>
        </p:nvGraphicFramePr>
        <p:xfrm>
          <a:off x="1066800" y="2263775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5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63775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52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egister Read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2a: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Read source operands from 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627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757887"/>
              </p:ext>
            </p:extLst>
          </p:nvPr>
        </p:nvGraphicFramePr>
        <p:xfrm>
          <a:off x="990600" y="1828800"/>
          <a:ext cx="7772400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8" name="VISIO" r:id="rId8" imgW="3864600" imgH="1885320" progId="Visio.Drawing.6">
                  <p:embed/>
                </p:oleObj>
              </mc:Choice>
              <mc:Fallback>
                <p:oleObj name="VISIO" r:id="rId8" imgW="386460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8800"/>
                        <a:ext cx="7772400" cy="362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62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62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2b:</a:t>
            </a:r>
            <a:r>
              <a:rPr lang="en-US" dirty="0" smtClean="0"/>
              <a:t> Sign-extend the immediate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8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2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1298968"/>
              </p:ext>
            </p:extLst>
          </p:nvPr>
        </p:nvGraphicFramePr>
        <p:xfrm>
          <a:off x="1143000" y="2435225"/>
          <a:ext cx="77724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1" name="VISIO" r:id="rId8" imgW="5557680" imgH="1885320" progId="Visio.Drawing.6">
                  <p:embed/>
                </p:oleObj>
              </mc:Choice>
              <mc:Fallback>
                <p:oleObj name="VISIO" r:id="rId8" imgW="555768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5225"/>
                        <a:ext cx="7772400" cy="251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3:</a:t>
            </a:r>
            <a:r>
              <a:rPr lang="en-US" dirty="0" smtClean="0"/>
              <a:t> Compute the memory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34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6996085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5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4:</a:t>
            </a:r>
            <a:r>
              <a:rPr lang="en-US" dirty="0" smtClean="0"/>
              <a:t> Read data from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3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788732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9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5:</a:t>
            </a:r>
            <a:r>
              <a:rPr lang="en-US" dirty="0" smtClean="0"/>
              <a:t> Write data back to register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39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524817"/>
              </p:ext>
            </p:extLst>
          </p:nvPr>
        </p:nvGraphicFramePr>
        <p:xfrm>
          <a:off x="990600" y="2370138"/>
          <a:ext cx="7772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93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70138"/>
                        <a:ext cx="7772400" cy="264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Increment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6:</a:t>
            </a:r>
            <a:r>
              <a:rPr lang="en-US" dirty="0" smtClean="0"/>
              <a:t> Increment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4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1392733"/>
              </p:ext>
            </p:extLst>
          </p:nvPr>
        </p:nvGraphicFramePr>
        <p:xfrm>
          <a:off x="820394" y="2446338"/>
          <a:ext cx="8247406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8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94" y="2446338"/>
                        <a:ext cx="8247406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2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data in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446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6301155"/>
              </p:ext>
            </p:extLst>
          </p:nvPr>
        </p:nvGraphicFramePr>
        <p:xfrm>
          <a:off x="838200" y="2836863"/>
          <a:ext cx="8219464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2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36863"/>
                        <a:ext cx="8219464" cy="28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4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Read from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rs</a:t>
            </a:r>
            <a:r>
              <a:rPr lang="en-US" sz="3200" dirty="0">
                <a:latin typeface="Times New Roman" pitchFamily="18" charset="0"/>
                <a:cs typeface="Arial" charset="0"/>
              </a:rPr>
              <a:t> and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endParaRPr lang="en-US" sz="32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ALUResult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register file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to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rd</a:t>
            </a:r>
            <a:r>
              <a:rPr lang="en-US" sz="3200" dirty="0">
                <a:latin typeface="Times New Roman" pitchFamily="18" charset="0"/>
                <a:cs typeface="Arial" charset="0"/>
              </a:rPr>
              <a:t> (instead of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Execution </a:t>
            </a:r>
            <a:r>
              <a:rPr lang="en-US" sz="2400" b="1" dirty="0">
                <a:solidFill>
                  <a:schemeClr val="accent1"/>
                </a:solidFill>
              </a:rPr>
              <a:t>Time = </a:t>
            </a:r>
            <a:r>
              <a:rPr lang="en-US" sz="2400" b="1" dirty="0" smtClean="0">
                <a:solidFill>
                  <a:schemeClr val="accent1"/>
                </a:solidFill>
              </a:rPr>
              <a:t>(#instructions</a:t>
            </a:r>
            <a:r>
              <a:rPr lang="en-US" sz="2400" b="1" dirty="0">
                <a:solidFill>
                  <a:schemeClr val="accent1"/>
                </a:solidFill>
              </a:rPr>
              <a:t>)(cycles/instruction)(seconds/cycle)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CPI: Cycles/instruction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clock period: seconds/cycle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IPC: instructions/cycle = IPC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3500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4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4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3989599"/>
              </p:ext>
            </p:extLst>
          </p:nvPr>
        </p:nvGraphicFramePr>
        <p:xfrm>
          <a:off x="762000" y="2209800"/>
          <a:ext cx="8534400" cy="3030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6" name="VISIO" r:id="rId7" imgW="5886360" imgH="2187000" progId="Visio.Drawing.6">
                  <p:embed/>
                </p:oleObj>
              </mc:Choice>
              <mc:Fallback>
                <p:oleObj name="VISIO" r:id="rId7" imgW="5886360" imgH="2187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8534400" cy="3030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Courier New" pitchFamily="49" charset="0"/>
                <a:cs typeface="Arial" charset="0"/>
              </a:rPr>
              <a:t>rs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== </a:t>
            </a:r>
            <a:r>
              <a:rPr lang="en-US" sz="3200" dirty="0" err="1" smtClean="0">
                <a:latin typeface="Courier New" pitchFamily="49" charset="0"/>
                <a:cs typeface="Arial" charset="0"/>
              </a:rPr>
              <a:t>rt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?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BTA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</a:t>
            </a:r>
            <a:r>
              <a:rPr lang="en-US" sz="2900" dirty="0">
                <a:latin typeface="Times New Roman" pitchFamily="18" charset="0"/>
                <a:cs typeface="Arial" charset="0"/>
              </a:rPr>
              <a:t>(sign-extended </a:t>
            </a:r>
            <a:r>
              <a:rPr lang="en-US" sz="2900" dirty="0" smtClean="0">
                <a:latin typeface="Times New Roman" pitchFamily="18" charset="0"/>
                <a:cs typeface="Arial" charset="0"/>
              </a:rPr>
              <a:t>immediate &lt;&lt; 2) + (</a:t>
            </a:r>
            <a:r>
              <a:rPr lang="en-US" sz="2900" dirty="0">
                <a:latin typeface="Times New Roman" pitchFamily="18" charset="0"/>
                <a:cs typeface="Arial" charset="0"/>
              </a:rPr>
              <a:t>PC+4)</a:t>
            </a: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6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572704"/>
              </p:ext>
            </p:extLst>
          </p:nvPr>
        </p:nvGraphicFramePr>
        <p:xfrm>
          <a:off x="709230" y="1371600"/>
          <a:ext cx="8358570" cy="422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0" name="VISIO" r:id="rId7" imgW="5743440" imgH="2904480" progId="Visio.Drawing.6">
                  <p:embed/>
                </p:oleObj>
              </mc:Choice>
              <mc:Fallback>
                <p:oleObj name="VISIO" r:id="rId7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30" y="1371600"/>
                        <a:ext cx="8358570" cy="422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0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490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66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0956771"/>
              </p:ext>
            </p:extLst>
          </p:nvPr>
        </p:nvGraphicFramePr>
        <p:xfrm>
          <a:off x="1905000" y="1174750"/>
          <a:ext cx="55626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4" name="VISIO" r:id="rId7" imgW="2135880" imgH="1990080" progId="Visio.Drawing.6">
                  <p:embed/>
                </p:oleObj>
              </mc:Choice>
              <mc:Fallback>
                <p:oleObj name="VISIO" r:id="rId7" imgW="2135880" imgH="1990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74750"/>
                        <a:ext cx="55626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265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784770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8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1293595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9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47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0290468"/>
              </p:ext>
            </p:extLst>
          </p:nvPr>
        </p:nvGraphicFramePr>
        <p:xfrm>
          <a:off x="2362200" y="23463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82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463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347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12122573"/>
              </p:ext>
            </p:extLst>
          </p:nvPr>
        </p:nvGraphicFramePr>
        <p:xfrm>
          <a:off x="685800" y="1322387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83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2387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347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873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416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7874378"/>
              </p:ext>
            </p:extLst>
          </p:nvPr>
        </p:nvGraphicFramePr>
        <p:xfrm>
          <a:off x="762000" y="1152525"/>
          <a:ext cx="35814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6" name="VISIO" r:id="rId7" imgW="1980720" imgH="837720" progId="Visio.Drawing.6">
                  <p:embed/>
                </p:oleObj>
              </mc:Choice>
              <mc:Fallback>
                <p:oleObj name="VISIO" r:id="rId7" imgW="19807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52525"/>
                        <a:ext cx="3581400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4460034"/>
              </p:ext>
            </p:extLst>
          </p:nvPr>
        </p:nvGraphicFramePr>
        <p:xfrm>
          <a:off x="1219200" y="2817813"/>
          <a:ext cx="6781800" cy="343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7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7813"/>
                        <a:ext cx="6781800" cy="343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416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Decode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5190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4910756"/>
              </p:ext>
            </p:extLst>
          </p:nvPr>
        </p:nvGraphicFramePr>
        <p:xfrm>
          <a:off x="6858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0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3213147"/>
              </p:ext>
            </p:extLst>
          </p:nvPr>
        </p:nvGraphicFramePr>
        <p:xfrm>
          <a:off x="1600200" y="27003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1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003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702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7804029"/>
              </p:ext>
            </p:extLst>
          </p:nvPr>
        </p:nvGraphicFramePr>
        <p:xfrm>
          <a:off x="7620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4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2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9612185"/>
              </p:ext>
            </p:extLst>
          </p:nvPr>
        </p:nvGraphicFramePr>
        <p:xfrm>
          <a:off x="1752600" y="25479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5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479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2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6337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9327812"/>
              </p:ext>
            </p:extLst>
          </p:nvPr>
        </p:nvGraphicFramePr>
        <p:xfrm>
          <a:off x="1905000" y="1047750"/>
          <a:ext cx="55626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8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47750"/>
                        <a:ext cx="55626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26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53142"/>
              </p:ext>
            </p:extLst>
          </p:nvPr>
        </p:nvGraphicFramePr>
        <p:xfrm>
          <a:off x="1855574" y="1066800"/>
          <a:ext cx="5459626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2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574" y="1066800"/>
                        <a:ext cx="5459626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825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Consider subset </a:t>
            </a:r>
            <a:r>
              <a:rPr lang="en-US" dirty="0"/>
              <a:t>of MIPS instructions: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R-type instructions: </a:t>
            </a:r>
            <a:r>
              <a:rPr lang="en-US" sz="2600" dirty="0">
                <a:latin typeface="Courier New" pitchFamily="49" charset="0"/>
              </a:rPr>
              <a:t>and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or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slt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Memory instructions: 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sw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Branch instructions: </a:t>
            </a:r>
            <a:r>
              <a:rPr lang="en-US" sz="2600" dirty="0" err="1">
                <a:latin typeface="Courier New" pitchFamily="49" charset="0"/>
              </a:rPr>
              <a:t>beq</a:t>
            </a:r>
            <a:endParaRPr lang="en-US" sz="2600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3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9573479"/>
              </p:ext>
            </p:extLst>
          </p:nvPr>
        </p:nvGraphicFramePr>
        <p:xfrm>
          <a:off x="1752600" y="1204913"/>
          <a:ext cx="5638800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6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04913"/>
                        <a:ext cx="5638800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236279"/>
              </p:ext>
            </p:extLst>
          </p:nvPr>
        </p:nvGraphicFramePr>
        <p:xfrm>
          <a:off x="1295400" y="1138238"/>
          <a:ext cx="57912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0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38238"/>
                        <a:ext cx="57912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15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11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551967"/>
              </p:ext>
            </p:extLst>
          </p:nvPr>
        </p:nvGraphicFramePr>
        <p:xfrm>
          <a:off x="1295400" y="995005"/>
          <a:ext cx="5943600" cy="555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4" name="VISIO" r:id="rId7" imgW="4035960" imgH="3773520" progId="Visio.Drawing.6">
                  <p:embed/>
                </p:oleObj>
              </mc:Choice>
              <mc:Fallback>
                <p:oleObj name="VISIO" r:id="rId7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95005"/>
                        <a:ext cx="5943600" cy="5558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211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Controller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13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2635252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8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13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00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1014749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02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75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75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2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35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3996478"/>
              </p:ext>
            </p:extLst>
          </p:nvPr>
        </p:nvGraphicFramePr>
        <p:xfrm>
          <a:off x="838200" y="1676400"/>
          <a:ext cx="83058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6" name="VISIO" r:id="rId7" imgW="5886360" imgH="2301120" progId="Visio.Drawing.6">
                  <p:embed/>
                </p:oleObj>
              </mc:Choice>
              <mc:Fallback>
                <p:oleObj name="VISIO" r:id="rId7" imgW="5886360" imgH="2301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83058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23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15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338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7813722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50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33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1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96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795696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3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96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21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3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beq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>
                <a:latin typeface="Courier New" pitchFamily="49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 cycles: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addi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 cycles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 smtClean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(0.11 + 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0.02</a:t>
            </a:r>
            <a:r>
              <a:rPr lang="en-US" sz="2000" dirty="0">
                <a:latin typeface="Times New Roman" pitchFamily="18" charset="0"/>
                <a:cs typeface="Arial" charset="0"/>
              </a:rPr>
              <a:t>)(3) + (0.52 + 0.10)(4) + (0.25)(5)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16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2534913"/>
              </p:ext>
            </p:extLst>
          </p:nvPr>
        </p:nvGraphicFramePr>
        <p:xfrm>
          <a:off x="762000" y="2393950"/>
          <a:ext cx="77724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2"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93950"/>
                        <a:ext cx="77724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16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Times New Roman" pitchFamily="18" charset="0"/>
                <a:cs typeface="Arial" charset="0"/>
              </a:rPr>
              <a:t>Multicycle</a:t>
            </a:r>
            <a:r>
              <a:rPr lang="en-US" sz="3200" dirty="0">
                <a:latin typeface="Times New Roman" pitchFamily="18" charset="0"/>
                <a:cs typeface="Arial" charset="0"/>
              </a:rPr>
              <a:t>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</a:t>
            </a:r>
            <a:r>
              <a:rPr lang="en-US" dirty="0" smtClean="0"/>
              <a:t>2 </a:t>
            </a:r>
            <a:r>
              <a:rPr lang="en-US" dirty="0"/>
              <a:t>registers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Architectural State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1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8842123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849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0422855"/>
              </p:ext>
            </p:extLst>
          </p:nvPr>
        </p:nvGraphicFramePr>
        <p:xfrm>
          <a:off x="1676400" y="1143000"/>
          <a:ext cx="6248400" cy="3561398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+ 25 + 250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325 </a:t>
            </a:r>
            <a:r>
              <a:rPr lang="en-US" sz="2600" b="1" dirty="0" err="1">
                <a:latin typeface="Times New Roman" pitchFamily="18" charset="0"/>
                <a:cs typeface="Arial" charset="0"/>
              </a:rPr>
              <a:t>ps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0223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?</a:t>
            </a: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2859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>
                <a:latin typeface="Times New Roman" pitchFamily="18" charset="0"/>
                <a:cs typeface="Arial" charset="0"/>
              </a:rPr>
              <a:t>(# instructions)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600" dirty="0">
                <a:latin typeface="Times New Roman" pitchFamily="18" charset="0"/>
                <a:cs typeface="Arial" charset="0"/>
              </a:rPr>
              <a:t>CPI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26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600" dirty="0">
                <a:latin typeface="Times New Roman" pitchFamily="18" charset="0"/>
                <a:cs typeface="Arial" charset="0"/>
              </a:rPr>
              <a:t>)(4.12)(325 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This is 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3200" dirty="0">
                <a:latin typeface="Times New Roman" pitchFamily="18" charset="0"/>
                <a:cs typeface="Arial" charset="0"/>
              </a:rPr>
              <a:t> than the single-cycle processor (92.5 seconds). Why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?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8325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>
                <a:latin typeface="Times New Roman" pitchFamily="18" charset="0"/>
                <a:cs typeface="Arial" charset="0"/>
              </a:rPr>
              <a:t>(# instructions)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600" dirty="0">
                <a:latin typeface="Times New Roman" pitchFamily="18" charset="0"/>
                <a:cs typeface="Arial" charset="0"/>
              </a:rPr>
              <a:t>CPI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26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600" dirty="0">
                <a:latin typeface="Times New Roman" pitchFamily="18" charset="0"/>
                <a:cs typeface="Arial" charset="0"/>
              </a:rPr>
              <a:t>)(4.12)(325 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This is 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3200" dirty="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Not all steps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2600" dirty="0">
                <a:latin typeface="Times New Roman" pitchFamily="18" charset="0"/>
                <a:cs typeface="Arial" charset="0"/>
              </a:rPr>
              <a:t>length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Sequencing overhead for each step 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600" dirty="0">
                <a:latin typeface="Times New Roman" pitchFamily="18" charset="0"/>
                <a:cs typeface="Arial" charset="0"/>
              </a:rPr>
              <a:t>= 50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996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6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8458200" cy="488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3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655588"/>
              </p:ext>
            </p:extLst>
          </p:nvPr>
        </p:nvGraphicFramePr>
        <p:xfrm>
          <a:off x="838200" y="1219200"/>
          <a:ext cx="8001000" cy="460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0" name="VISIO" r:id="rId7" imgW="5844600" imgH="3361680" progId="Visio.Drawing.6">
                  <p:embed/>
                </p:oleObj>
              </mc:Choice>
              <mc:Fallback>
                <p:oleObj name="VISIO" r:id="rId7" imgW="5844600" imgH="336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8001000" cy="460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198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4" name="VISIO" r:id="rId7" imgW="4961520" imgH="2768400" progId="Visio.Drawing.6">
                  <p:embed/>
                </p:oleObj>
              </mc:Choice>
              <mc:Fallback>
                <p:oleObj name="VISIO" r:id="rId7" imgW="4961520" imgH="276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80" y="1219200"/>
                        <a:ext cx="8324320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8" name="VISIO" r:id="rId7" imgW="5682960" imgH="2439720" progId="Visio.Drawing.6">
                  <p:embed/>
                </p:oleObj>
              </mc:Choice>
              <mc:Fallback>
                <p:oleObj name="VISIO" r:id="rId7" imgW="568296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77200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0271436"/>
              </p:ext>
            </p:extLst>
          </p:nvPr>
        </p:nvGraphicFramePr>
        <p:xfrm>
          <a:off x="762000" y="2026340"/>
          <a:ext cx="8534400" cy="239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9" name="VISIO" r:id="rId5" imgW="3486240" imgH="978840" progId="Visio.Drawing.6">
                  <p:embed/>
                </p:oleObj>
              </mc:Choice>
              <mc:Fallback>
                <p:oleObj name="VISIO" r:id="rId5" imgW="3486240" imgH="978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26340"/>
                        <a:ext cx="8534400" cy="239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2" name="VISIO" r:id="rId7" imgW="5572080" imgH="4357800" progId="Visio.Drawing.6">
                  <p:embed/>
                </p:oleObj>
              </mc:Choice>
              <mc:Fallback>
                <p:oleObj name="VISIO" r:id="rId7" imgW="5572080" imgH="4357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66800"/>
                        <a:ext cx="6824663" cy="533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6" name="VISIO" r:id="rId8" imgW="5530320" imgH="2357280" progId="Visio.Drawing.6">
                  <p:embed/>
                </p:oleObj>
              </mc:Choice>
              <mc:Fallback>
                <p:oleObj name="VISIO" r:id="rId8" imgW="5530320" imgH="23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3987"/>
                        <a:ext cx="8458200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0" name="VISIO" r:id="rId8" imgW="5530320" imgH="3074760" progId="Visio.Drawing.6">
                  <p:embed/>
                </p:oleObj>
              </mc:Choice>
              <mc:Fallback>
                <p:oleObj name="VISIO" r:id="rId8" imgW="5530320" imgH="3074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8077200" cy="449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branches)</a:t>
            </a:r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4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7772400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8" name="VISIO" r:id="rId9" imgW="5783040" imgH="2439720" progId="Visio.Drawing.6">
                  <p:embed/>
                </p:oleObj>
              </mc:Choice>
              <mc:Fallback>
                <p:oleObj name="VISIO" r:id="rId9" imgW="578304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62200"/>
                        <a:ext cx="7772400" cy="327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7100976"/>
              </p:ext>
            </p:extLst>
          </p:nvPr>
        </p:nvGraphicFramePr>
        <p:xfrm>
          <a:off x="914400" y="1600200"/>
          <a:ext cx="822960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2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6"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7763"/>
                        <a:ext cx="8153400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4525963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/>
              <a:t>Writeback</a:t>
            </a:r>
            <a:r>
              <a:rPr lang="en-US" sz="2600" dirty="0"/>
              <a:t> </a:t>
            </a:r>
            <a:r>
              <a:rPr lang="en-US" sz="2600" dirty="0" smtClean="0"/>
              <a:t>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800" b="1" dirty="0">
                <a:latin typeface="Courier New" pitchFamily="49" charset="0"/>
              </a:rPr>
              <a:t>if </a:t>
            </a:r>
            <a:r>
              <a:rPr lang="en-US" sz="1800" b="1" dirty="0" smtClean="0">
                <a:latin typeface="Courier New" pitchFamily="49" charset="0"/>
              </a:rPr>
              <a:t>   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 if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	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 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00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Forwarding </a:t>
            </a:r>
            <a:r>
              <a:rPr lang="en-US" sz="2400" b="1" dirty="0"/>
              <a:t>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143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4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600200"/>
          <a:ext cx="8229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9" name="VISIO" r:id="rId9" imgW="4943520" imgH="1753920" progId="Visio.Drawing.6">
                  <p:embed/>
                </p:oleObj>
              </mc:Choice>
              <mc:Fallback>
                <p:oleObj name="VISIO" r:id="rId9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1834271"/>
              </p:ext>
            </p:extLst>
          </p:nvPr>
        </p:nvGraphicFramePr>
        <p:xfrm>
          <a:off x="914400" y="1676400"/>
          <a:ext cx="8153400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4" name="VISIO" r:id="rId9" imgW="5225760" imgH="1753920" progId="Visio.Drawing.6">
                  <p:embed/>
                </p:oleObj>
              </mc:Choice>
              <mc:Fallback>
                <p:oleObj name="VISIO" r:id="rId9" imgW="522576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8153400" cy="273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8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01000" cy="477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lwstall</a:t>
            </a:r>
            <a:r>
              <a:rPr lang="en-US" sz="2400" b="1" i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 ((</a:t>
            </a:r>
            <a:r>
              <a:rPr lang="en-US" sz="2400" b="1" i="1" dirty="0" err="1" smtClean="0">
                <a:latin typeface="Courier New" pitchFamily="49" charset="0"/>
              </a:rPr>
              <a:t>rsD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 smtClean="0">
                <a:latin typeface="Courier New" pitchFamily="49" charset="0"/>
              </a:rPr>
              <a:t>rtD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 smtClean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StallF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beq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4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branch fetched </a:t>
            </a:r>
            <a:r>
              <a:rPr lang="en-US" sz="2600" dirty="0"/>
              <a:t>before branch occurs</a:t>
            </a:r>
          </a:p>
          <a:p>
            <a:pPr lvl="1"/>
            <a:r>
              <a:rPr lang="en-US" sz="2600" dirty="0"/>
              <a:t>These instructions must be flushed if </a:t>
            </a:r>
            <a:r>
              <a:rPr lang="en-US" sz="2600" dirty="0" smtClean="0"/>
              <a:t>branch </a:t>
            </a:r>
            <a:r>
              <a:rPr lang="en-US" sz="2600" dirty="0"/>
              <a:t>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/>
              <a:t>number of instruction flushed when branch is taken</a:t>
            </a:r>
          </a:p>
          <a:p>
            <a:pPr lvl="1"/>
            <a:r>
              <a:rPr lang="en-US" sz="2600" dirty="0"/>
              <a:t>May 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2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41" y="1143000"/>
                        <a:ext cx="8322459" cy="496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Hazards: Original Pipeline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220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0920716"/>
              </p:ext>
            </p:extLst>
          </p:nvPr>
        </p:nvGraphicFramePr>
        <p:xfrm>
          <a:off x="1066800" y="1181100"/>
          <a:ext cx="80010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6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81100"/>
                        <a:ext cx="80010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618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6037557"/>
              </p:ext>
            </p:extLst>
          </p:nvPr>
        </p:nvGraphicFramePr>
        <p:xfrm>
          <a:off x="990600" y="1219200"/>
          <a:ext cx="78486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30" name="VISIO" r:id="rId10" imgW="6961320" imgH="4155480" progId="Visio.Drawing.6">
                  <p:embed/>
                </p:oleObj>
              </mc:Choice>
              <mc:Fallback>
                <p:oleObj name="VISIO" r:id="rId10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78486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60198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accent2"/>
                </a:solidFill>
              </a:rPr>
              <a:t>Introduced another data hazard in Decode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23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4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848600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046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4543536"/>
              </p:ext>
            </p:extLst>
          </p:nvPr>
        </p:nvGraphicFramePr>
        <p:xfrm>
          <a:off x="918095" y="1031875"/>
          <a:ext cx="8225905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8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095" y="1031875"/>
                        <a:ext cx="8225905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&amp; 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507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7057</TotalTime>
  <Words>2982</Words>
  <Application>Microsoft Office PowerPoint</Application>
  <PresentationFormat>On-screen Show (4:3)</PresentationFormat>
  <Paragraphs>1191</Paragraphs>
  <Slides>134</Slides>
  <Notes>133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134</vt:i4>
      </vt:variant>
    </vt:vector>
  </HeadingPairs>
  <TitlesOfParts>
    <vt:vector size="137" baseType="lpstr"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sharris</cp:lastModifiedBy>
  <cp:revision>102</cp:revision>
  <dcterms:created xsi:type="dcterms:W3CDTF">2012-08-07T04:56:47Z</dcterms:created>
  <dcterms:modified xsi:type="dcterms:W3CDTF">2014-04-08T11:27:42Z</dcterms:modified>
</cp:coreProperties>
</file>